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67" r:id="rId2"/>
    <p:sldId id="336" r:id="rId3"/>
    <p:sldId id="337" r:id="rId4"/>
    <p:sldId id="338" r:id="rId5"/>
    <p:sldId id="339" r:id="rId6"/>
    <p:sldId id="463" r:id="rId7"/>
    <p:sldId id="465" r:id="rId8"/>
    <p:sldId id="538" r:id="rId9"/>
    <p:sldId id="539" r:id="rId10"/>
    <p:sldId id="343" r:id="rId11"/>
    <p:sldId id="344" r:id="rId12"/>
    <p:sldId id="466" r:id="rId13"/>
    <p:sldId id="544" r:id="rId14"/>
    <p:sldId id="346" r:id="rId15"/>
    <p:sldId id="347" r:id="rId16"/>
    <p:sldId id="545" r:id="rId17"/>
    <p:sldId id="546" r:id="rId18"/>
    <p:sldId id="485" r:id="rId19"/>
    <p:sldId id="363" r:id="rId20"/>
    <p:sldId id="536" r:id="rId21"/>
    <p:sldId id="369" r:id="rId22"/>
    <p:sldId id="360" r:id="rId23"/>
    <p:sldId id="552" r:id="rId24"/>
    <p:sldId id="553" r:id="rId25"/>
    <p:sldId id="541" r:id="rId26"/>
    <p:sldId id="498" r:id="rId27"/>
    <p:sldId id="315" r:id="rId28"/>
    <p:sldId id="478" r:id="rId29"/>
    <p:sldId id="479" r:id="rId30"/>
    <p:sldId id="502" r:id="rId31"/>
    <p:sldId id="504" r:id="rId32"/>
    <p:sldId id="556" r:id="rId33"/>
    <p:sldId id="557" r:id="rId34"/>
    <p:sldId id="558" r:id="rId35"/>
    <p:sldId id="559" r:id="rId36"/>
    <p:sldId id="560" r:id="rId37"/>
    <p:sldId id="561" r:id="rId38"/>
    <p:sldId id="563" r:id="rId39"/>
    <p:sldId id="564" r:id="rId40"/>
    <p:sldId id="534" r:id="rId41"/>
    <p:sldId id="535" r:id="rId42"/>
    <p:sldId id="548" r:id="rId43"/>
    <p:sldId id="549" r:id="rId44"/>
    <p:sldId id="540" r:id="rId45"/>
    <p:sldId id="566" r:id="rId46"/>
    <p:sldId id="565" r:id="rId4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43" autoAdjust="0"/>
  </p:normalViewPr>
  <p:slideViewPr>
    <p:cSldViewPr>
      <p:cViewPr>
        <p:scale>
          <a:sx n="100" d="100"/>
          <a:sy n="100" d="100"/>
        </p:scale>
        <p:origin x="-516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FT%20enrolment%20growth%20by%20sector%201970%20to%20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2011%20distribution%20of%20non-governemnt%20schools%20by%20SES%20sco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Funding%20Maintenance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Growth%20in%20enrolment%20share%201985%20-%20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Enrolment%20growth%201995%20to%2020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SCA02\Shared\Communications\Speeches%20&amp;%20Presentations\2012\2012%20Template\excel%20spreadsheets%202012\change%20in%20number%20of%20independent%20schools%201996%20to%20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1\Shared\Staff%20Folders\Caroline\Funding%20Review%20Panel%20Meeting%20Nov%202010\SW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Growth%20in%20SWD%201995%20to%20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Communications\Speeches%20&amp;%20Presentations\2012\2012%20Template\excel%20spreadsheets%202012\Growth%20in%20indigenous%201995%20to%20201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SCA01\Shared\Communications\Speeches%20&amp;%20Presentations\2011\2011%20Template\SES%20sliding%20scale%202010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CA02\Shared\School%20Statistics\Statistics%20for%20publications\Snapshot%202012\2012%20snapshot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'source2 '!$A$5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'source2 '!$B$4:$F$4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2011</c:v>
                </c:pt>
              </c:numCache>
            </c:numRef>
          </c:cat>
          <c:val>
            <c:numRef>
              <c:f>'source2 '!$B$5:$F$5</c:f>
              <c:numCache>
                <c:formatCode>0.0%</c:formatCode>
                <c:ptCount val="5"/>
                <c:pt idx="0">
                  <c:v>4.1000000000000002E-2</c:v>
                </c:pt>
                <c:pt idx="1">
                  <c:v>4.8000000000000084E-2</c:v>
                </c:pt>
                <c:pt idx="2">
                  <c:v>8.3000000000000268E-2</c:v>
                </c:pt>
                <c:pt idx="3">
                  <c:v>0.11000000000000019</c:v>
                </c:pt>
                <c:pt idx="4">
                  <c:v>0.14222179540107174</c:v>
                </c:pt>
              </c:numCache>
            </c:numRef>
          </c:val>
        </c:ser>
        <c:ser>
          <c:idx val="1"/>
          <c:order val="1"/>
          <c:tx>
            <c:strRef>
              <c:f>'source2 '!$A$6</c:f>
              <c:strCache>
                <c:ptCount val="1"/>
                <c:pt idx="0">
                  <c:v>Catholic</c:v>
                </c:pt>
              </c:strCache>
            </c:strRef>
          </c:tx>
          <c:invertIfNegative val="0"/>
          <c:cat>
            <c:numRef>
              <c:f>'source2 '!$B$4:$F$4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2011</c:v>
                </c:pt>
              </c:numCache>
            </c:numRef>
          </c:cat>
          <c:val>
            <c:numRef>
              <c:f>'source2 '!$B$6:$F$6</c:f>
              <c:numCache>
                <c:formatCode>0.0%</c:formatCode>
                <c:ptCount val="5"/>
                <c:pt idx="0">
                  <c:v>0.17800000000000021</c:v>
                </c:pt>
                <c:pt idx="1">
                  <c:v>0.17500000000000004</c:v>
                </c:pt>
                <c:pt idx="2">
                  <c:v>0.19600000000000062</c:v>
                </c:pt>
                <c:pt idx="3">
                  <c:v>0.19800000000000062</c:v>
                </c:pt>
                <c:pt idx="4">
                  <c:v>0.20571213609432445</c:v>
                </c:pt>
              </c:numCache>
            </c:numRef>
          </c:val>
        </c:ser>
        <c:ser>
          <c:idx val="2"/>
          <c:order val="2"/>
          <c:tx>
            <c:strRef>
              <c:f>'source2 '!$A$7</c:f>
              <c:strCache>
                <c:ptCount val="1"/>
                <c:pt idx="0">
                  <c:v>Government</c:v>
                </c:pt>
              </c:strCache>
            </c:strRef>
          </c:tx>
          <c:invertIfNegative val="0"/>
          <c:cat>
            <c:numRef>
              <c:f>'source2 '!$B$4:$F$4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2011</c:v>
                </c:pt>
              </c:numCache>
            </c:numRef>
          </c:cat>
          <c:val>
            <c:numRef>
              <c:f>'source2 '!$B$7:$F$7</c:f>
              <c:numCache>
                <c:formatCode>0.0%</c:formatCode>
                <c:ptCount val="5"/>
                <c:pt idx="0">
                  <c:v>0.78100000000000003</c:v>
                </c:pt>
                <c:pt idx="1">
                  <c:v>0.77700000000000014</c:v>
                </c:pt>
                <c:pt idx="2">
                  <c:v>0.72100000000000064</c:v>
                </c:pt>
                <c:pt idx="3">
                  <c:v>0.69200000000000306</c:v>
                </c:pt>
                <c:pt idx="4">
                  <c:v>0.65206606850460525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020992"/>
        <c:axId val="60026880"/>
      </c:barChart>
      <c:catAx>
        <c:axId val="600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026880"/>
        <c:crosses val="autoZero"/>
        <c:auto val="1"/>
        <c:lblAlgn val="ctr"/>
        <c:lblOffset val="100"/>
        <c:noMultiLvlLbl val="0"/>
      </c:catAx>
      <c:valAx>
        <c:axId val="6002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020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'source6 v2'!$H$3</c:f>
              <c:strCache>
                <c:ptCount val="1"/>
                <c:pt idx="0">
                  <c:v>Independent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'source6 v2'!$G$4:$G$14</c:f>
              <c:strCache>
                <c:ptCount val="11"/>
                <c:pt idx="0">
                  <c:v>=&lt;85</c:v>
                </c:pt>
                <c:pt idx="1">
                  <c:v>86-89</c:v>
                </c:pt>
                <c:pt idx="2">
                  <c:v>90-94</c:v>
                </c:pt>
                <c:pt idx="3">
                  <c:v>95-99</c:v>
                </c:pt>
                <c:pt idx="4">
                  <c:v>100-104</c:v>
                </c:pt>
                <c:pt idx="5">
                  <c:v>105-109</c:v>
                </c:pt>
                <c:pt idx="6">
                  <c:v>110-114</c:v>
                </c:pt>
                <c:pt idx="7">
                  <c:v>115-119</c:v>
                </c:pt>
                <c:pt idx="8">
                  <c:v>120-124</c:v>
                </c:pt>
                <c:pt idx="9">
                  <c:v>125-129</c:v>
                </c:pt>
                <c:pt idx="10">
                  <c:v>=&gt;130</c:v>
                </c:pt>
              </c:strCache>
            </c:strRef>
          </c:cat>
          <c:val>
            <c:numRef>
              <c:f>'source6 v2'!$H$4:$H$14</c:f>
              <c:numCache>
                <c:formatCode>0.0%</c:formatCode>
                <c:ptCount val="11"/>
                <c:pt idx="0">
                  <c:v>0.10370370370370391</c:v>
                </c:pt>
                <c:pt idx="1">
                  <c:v>5.4629629629629632E-2</c:v>
                </c:pt>
                <c:pt idx="2">
                  <c:v>0.15648148148148239</c:v>
                </c:pt>
                <c:pt idx="3">
                  <c:v>0.21388888888888891</c:v>
                </c:pt>
                <c:pt idx="4">
                  <c:v>0.16851851851851837</c:v>
                </c:pt>
                <c:pt idx="5">
                  <c:v>7.7777777777777779E-2</c:v>
                </c:pt>
                <c:pt idx="6">
                  <c:v>5.5555555555555455E-2</c:v>
                </c:pt>
                <c:pt idx="7">
                  <c:v>7.685185185185188E-2</c:v>
                </c:pt>
                <c:pt idx="8">
                  <c:v>4.9074074074074082E-2</c:v>
                </c:pt>
                <c:pt idx="9">
                  <c:v>3.2407407407407496E-2</c:v>
                </c:pt>
                <c:pt idx="10">
                  <c:v>1.1111111111111125E-2</c:v>
                </c:pt>
              </c:numCache>
            </c:numRef>
          </c:val>
        </c:ser>
        <c:ser>
          <c:idx val="1"/>
          <c:order val="1"/>
          <c:tx>
            <c:strRef>
              <c:f>'source6 v2'!$I$3</c:f>
              <c:strCache>
                <c:ptCount val="1"/>
                <c:pt idx="0">
                  <c:v>Catholic systemic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08635203353736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'source6 v2'!$G$4:$G$14</c:f>
              <c:strCache>
                <c:ptCount val="11"/>
                <c:pt idx="0">
                  <c:v>=&lt;85</c:v>
                </c:pt>
                <c:pt idx="1">
                  <c:v>86-89</c:v>
                </c:pt>
                <c:pt idx="2">
                  <c:v>90-94</c:v>
                </c:pt>
                <c:pt idx="3">
                  <c:v>95-99</c:v>
                </c:pt>
                <c:pt idx="4">
                  <c:v>100-104</c:v>
                </c:pt>
                <c:pt idx="5">
                  <c:v>105-109</c:v>
                </c:pt>
                <c:pt idx="6">
                  <c:v>110-114</c:v>
                </c:pt>
                <c:pt idx="7">
                  <c:v>115-119</c:v>
                </c:pt>
                <c:pt idx="8">
                  <c:v>120-124</c:v>
                </c:pt>
                <c:pt idx="9">
                  <c:v>125-129</c:v>
                </c:pt>
                <c:pt idx="10">
                  <c:v>=&gt;130</c:v>
                </c:pt>
              </c:strCache>
            </c:strRef>
          </c:cat>
          <c:val>
            <c:numRef>
              <c:f>'source6 v2'!$I$4:$I$14</c:f>
              <c:numCache>
                <c:formatCode>0.0%</c:formatCode>
                <c:ptCount val="11"/>
                <c:pt idx="0">
                  <c:v>5.2311435523114479E-2</c:v>
                </c:pt>
                <c:pt idx="1">
                  <c:v>9.8540145985401811E-2</c:v>
                </c:pt>
                <c:pt idx="2">
                  <c:v>0.22445255474452555</c:v>
                </c:pt>
                <c:pt idx="3">
                  <c:v>0.21654501216545069</c:v>
                </c:pt>
                <c:pt idx="4">
                  <c:v>0.14720194647201981</c:v>
                </c:pt>
                <c:pt idx="5">
                  <c:v>8.8199513381995165E-2</c:v>
                </c:pt>
                <c:pt idx="6">
                  <c:v>7.2384428223844458E-2</c:v>
                </c:pt>
                <c:pt idx="7">
                  <c:v>5.5352798053528177E-2</c:v>
                </c:pt>
                <c:pt idx="8">
                  <c:v>2.7372262773722719E-2</c:v>
                </c:pt>
                <c:pt idx="9">
                  <c:v>1.3990267639902704E-2</c:v>
                </c:pt>
                <c:pt idx="10">
                  <c:v>3.6496350364963607E-3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64323968"/>
        <c:axId val="64325504"/>
      </c:barChart>
      <c:catAx>
        <c:axId val="6432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64325504"/>
        <c:crosses val="autoZero"/>
        <c:auto val="1"/>
        <c:lblAlgn val="ctr"/>
        <c:lblOffset val="100"/>
        <c:noMultiLvlLbl val="0"/>
      </c:catAx>
      <c:valAx>
        <c:axId val="643255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43239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Independent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&lt; 80</c:v>
                </c:pt>
                <c:pt idx="1">
                  <c:v>80 - 89</c:v>
                </c:pt>
                <c:pt idx="2">
                  <c:v>90 - 99</c:v>
                </c:pt>
                <c:pt idx="3">
                  <c:v>100 - 109</c:v>
                </c:pt>
                <c:pt idx="4">
                  <c:v>110 - 119</c:v>
                </c:pt>
                <c:pt idx="5">
                  <c:v>120 - 129</c:v>
                </c:pt>
                <c:pt idx="6">
                  <c:v>130 +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72</c:v>
                </c:pt>
                <c:pt idx="4">
                  <c:v>55</c:v>
                </c:pt>
                <c:pt idx="5">
                  <c:v>26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Catholic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&lt; 80</c:v>
                </c:pt>
                <c:pt idx="1">
                  <c:v>80 - 89</c:v>
                </c:pt>
                <c:pt idx="2">
                  <c:v>90 - 99</c:v>
                </c:pt>
                <c:pt idx="3">
                  <c:v>100 - 109</c:v>
                </c:pt>
                <c:pt idx="4">
                  <c:v>110 - 119</c:v>
                </c:pt>
                <c:pt idx="5">
                  <c:v>120 - 129</c:v>
                </c:pt>
                <c:pt idx="6">
                  <c:v>130 +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240</c:v>
                </c:pt>
                <c:pt idx="3">
                  <c:v>373</c:v>
                </c:pt>
                <c:pt idx="4">
                  <c:v>206</c:v>
                </c:pt>
                <c:pt idx="5">
                  <c:v>68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349312"/>
        <c:axId val="64350848"/>
      </c:barChart>
      <c:catAx>
        <c:axId val="6434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64350848"/>
        <c:crosses val="autoZero"/>
        <c:auto val="1"/>
        <c:lblAlgn val="ctr"/>
        <c:lblOffset val="100"/>
        <c:noMultiLvlLbl val="0"/>
      </c:catAx>
      <c:valAx>
        <c:axId val="643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493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0"/>
                  <c:y val="0.13415128913919541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Grew by </a:t>
                    </a:r>
                  </a:p>
                  <a:p>
                    <a:r>
                      <a:rPr lang="en-US" sz="1000" dirty="0"/>
                      <a:t>64,152</a:t>
                    </a:r>
                  </a:p>
                  <a:p>
                    <a:r>
                      <a:rPr lang="en-US" sz="1000" dirty="0"/>
                      <a:t>students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Grew by </a:t>
                    </a:r>
                  </a:p>
                  <a:p>
                    <a:r>
                      <a:rPr lang="en-US" sz="1000" dirty="0"/>
                      <a:t>150,394</a:t>
                    </a:r>
                  </a:p>
                  <a:p>
                    <a:r>
                      <a:rPr lang="en-US" sz="1000" dirty="0"/>
                      <a:t>students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Grew by</a:t>
                    </a:r>
                  </a:p>
                  <a:p>
                    <a:r>
                      <a:rPr lang="en-US" sz="1000" dirty="0"/>
                      <a:t>298,844</a:t>
                    </a:r>
                  </a:p>
                  <a:p>
                    <a:r>
                      <a:rPr lang="en-US" sz="1000" dirty="0"/>
                      <a:t>students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source3!$H$10:$H$12</c:f>
              <c:strCache>
                <c:ptCount val="3"/>
                <c:pt idx="0">
                  <c:v>Government</c:v>
                </c:pt>
                <c:pt idx="1">
                  <c:v>Catholic</c:v>
                </c:pt>
                <c:pt idx="2">
                  <c:v>Independent</c:v>
                </c:pt>
              </c:strCache>
            </c:strRef>
          </c:cat>
          <c:val>
            <c:numRef>
              <c:f>source3!$I$10:$I$12</c:f>
              <c:numCache>
                <c:formatCode>#,##0</c:formatCode>
                <c:ptCount val="3"/>
                <c:pt idx="0">
                  <c:v>64152</c:v>
                </c:pt>
                <c:pt idx="1">
                  <c:v>150394</c:v>
                </c:pt>
                <c:pt idx="2">
                  <c:v>298844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78336"/>
        <c:axId val="63679872"/>
      </c:barChart>
      <c:catAx>
        <c:axId val="6367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63679872"/>
        <c:crosses val="autoZero"/>
        <c:auto val="1"/>
        <c:lblAlgn val="ctr"/>
        <c:lblOffset val="100"/>
        <c:noMultiLvlLbl val="0"/>
      </c:catAx>
      <c:valAx>
        <c:axId val="6367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/>
                  <a:t>Enrolments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63678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Government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5.4565458625365094E-3"/>
                  <c:y val="3.96632975602060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8787877791676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2525251861117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2525251861117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641364656340322E-3"/>
                  <c:y val="-1.043770988426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Sheet1!$C$9:$R$9</c:f>
              <c:strCache>
                <c:ptCount val="16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</c:strCache>
            </c:strRef>
          </c:cat>
          <c:val>
            <c:numRef>
              <c:f>Sheet1!$C$10:$R$10</c:f>
              <c:numCache>
                <c:formatCode>0.0%</c:formatCode>
                <c:ptCount val="16"/>
                <c:pt idx="0">
                  <c:v>6.2069349725728529E-3</c:v>
                </c:pt>
                <c:pt idx="1">
                  <c:v>3.8238946828732653E-3</c:v>
                </c:pt>
                <c:pt idx="2">
                  <c:v>4.1806200034797524E-3</c:v>
                </c:pt>
                <c:pt idx="3">
                  <c:v>3.7059447390455232E-3</c:v>
                </c:pt>
                <c:pt idx="4">
                  <c:v>2.7272638291853286E-4</c:v>
                </c:pt>
                <c:pt idx="5">
                  <c:v>-3.0245248938465506E-5</c:v>
                </c:pt>
                <c:pt idx="6">
                  <c:v>4.0556547204697591E-3</c:v>
                </c:pt>
                <c:pt idx="7">
                  <c:v>-1.1983146512903901E-3</c:v>
                </c:pt>
                <c:pt idx="8">
                  <c:v>-2.0429054497584941E-3</c:v>
                </c:pt>
                <c:pt idx="9">
                  <c:v>-1.7506464369745419E-3</c:v>
                </c:pt>
                <c:pt idx="10">
                  <c:v>9.5365851812512226E-4</c:v>
                </c:pt>
                <c:pt idx="11">
                  <c:v>8.9617205364756359E-3</c:v>
                </c:pt>
                <c:pt idx="12">
                  <c:v>-1.6853459543982987E-3</c:v>
                </c:pt>
                <c:pt idx="13">
                  <c:v>4.1297315056298984E-3</c:v>
                </c:pt>
                <c:pt idx="14">
                  <c:v>3.716512467973665E-3</c:v>
                </c:pt>
                <c:pt idx="15">
                  <c:v>5.5328767585438813E-3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Catholic</c:v>
                </c:pt>
              </c:strCache>
            </c:strRef>
          </c:tx>
          <c:invertIfNegative val="0"/>
          <c:cat>
            <c:strRef>
              <c:f>Sheet1!$C$9:$R$9</c:f>
              <c:strCache>
                <c:ptCount val="16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</c:strCache>
            </c:strRef>
          </c:cat>
          <c:val>
            <c:numRef>
              <c:f>Sheet1!$C$11:$R$11</c:f>
              <c:numCache>
                <c:formatCode>0.0%</c:formatCode>
                <c:ptCount val="16"/>
                <c:pt idx="0">
                  <c:v>1.2892089834912147E-2</c:v>
                </c:pt>
                <c:pt idx="1">
                  <c:v>1.1969355331301664E-2</c:v>
                </c:pt>
                <c:pt idx="2">
                  <c:v>1.1524384370886561E-2</c:v>
                </c:pt>
                <c:pt idx="3">
                  <c:v>8.7174009988588708E-3</c:v>
                </c:pt>
                <c:pt idx="4">
                  <c:v>9.469613537818793E-3</c:v>
                </c:pt>
                <c:pt idx="5">
                  <c:v>1.1110747454533779E-2</c:v>
                </c:pt>
                <c:pt idx="6">
                  <c:v>1.2685738948147203E-2</c:v>
                </c:pt>
                <c:pt idx="7">
                  <c:v>5.4810575503432424E-3</c:v>
                </c:pt>
                <c:pt idx="8">
                  <c:v>8.3773469514419295E-3</c:v>
                </c:pt>
                <c:pt idx="9">
                  <c:v>1.0293863764308415E-2</c:v>
                </c:pt>
                <c:pt idx="10">
                  <c:v>9.5485466178888926E-3</c:v>
                </c:pt>
                <c:pt idx="11">
                  <c:v>1.6929444457527663E-2</c:v>
                </c:pt>
                <c:pt idx="12">
                  <c:v>8.2022260497025545E-3</c:v>
                </c:pt>
                <c:pt idx="13">
                  <c:v>1.0794212269426002E-2</c:v>
                </c:pt>
                <c:pt idx="14">
                  <c:v>1.3056458210244161E-2</c:v>
                </c:pt>
                <c:pt idx="15">
                  <c:v>1.5038785120757403E-2</c:v>
                </c:pt>
              </c:numCache>
            </c:numRef>
          </c:val>
        </c:ser>
        <c:ser>
          <c:idx val="2"/>
          <c:order val="2"/>
          <c:tx>
            <c:strRef>
              <c:f>Sheet1!$B$12</c:f>
              <c:strCache>
                <c:ptCount val="1"/>
                <c:pt idx="0">
                  <c:v>Independent</c:v>
                </c:pt>
              </c:strCache>
            </c:strRef>
          </c:tx>
          <c:invertIfNegative val="0"/>
          <c:cat>
            <c:strRef>
              <c:f>Sheet1!$C$9:$R$9</c:f>
              <c:strCache>
                <c:ptCount val="16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</c:strCache>
            </c:strRef>
          </c:cat>
          <c:val>
            <c:numRef>
              <c:f>Sheet1!$C$12:$R$12</c:f>
              <c:numCache>
                <c:formatCode>0.0%</c:formatCode>
                <c:ptCount val="16"/>
                <c:pt idx="0">
                  <c:v>4.1545956214020865E-2</c:v>
                </c:pt>
                <c:pt idx="1">
                  <c:v>4.1447813538769245E-2</c:v>
                </c:pt>
                <c:pt idx="2">
                  <c:v>3.3041251349519296E-2</c:v>
                </c:pt>
                <c:pt idx="3">
                  <c:v>4.3152266375015284E-2</c:v>
                </c:pt>
                <c:pt idx="4">
                  <c:v>4.1189524819142433E-2</c:v>
                </c:pt>
                <c:pt idx="5">
                  <c:v>3.8295753649578941E-2</c:v>
                </c:pt>
                <c:pt idx="6">
                  <c:v>4.3779869503607266E-2</c:v>
                </c:pt>
                <c:pt idx="7">
                  <c:v>4.1161546422883846E-2</c:v>
                </c:pt>
                <c:pt idx="8">
                  <c:v>3.1527254788706882E-2</c:v>
                </c:pt>
                <c:pt idx="9">
                  <c:v>3.1133220383788192E-2</c:v>
                </c:pt>
                <c:pt idx="10">
                  <c:v>2.8014076957139755E-2</c:v>
                </c:pt>
                <c:pt idx="11">
                  <c:v>3.6604774535809202E-2</c:v>
                </c:pt>
                <c:pt idx="12">
                  <c:v>3.482446701484565E-2</c:v>
                </c:pt>
                <c:pt idx="13">
                  <c:v>2.1793942416819895E-2</c:v>
                </c:pt>
                <c:pt idx="14">
                  <c:v>1.6054737512694706E-2</c:v>
                </c:pt>
                <c:pt idx="15">
                  <c:v>1.8982845207874927E-2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933440"/>
        <c:axId val="63939328"/>
      </c:barChart>
      <c:catAx>
        <c:axId val="6393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63939328"/>
        <c:crosses val="autoZero"/>
        <c:auto val="1"/>
        <c:lblAlgn val="ctr"/>
        <c:lblOffset val="100"/>
        <c:noMultiLvlLbl val="0"/>
      </c:catAx>
      <c:valAx>
        <c:axId val="63939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/>
                  <a:t>% change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6393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no 1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0"/>
                  <c:y val="7.0976427212999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8.7676763027823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0.15447810628711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sheet1!$A$7:$A$22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sheet1!$B$7:$B$22</c:f>
              <c:numCache>
                <c:formatCode>0</c:formatCode>
                <c:ptCount val="16"/>
                <c:pt idx="0">
                  <c:v>15</c:v>
                </c:pt>
                <c:pt idx="1">
                  <c:v>33</c:v>
                </c:pt>
                <c:pt idx="2">
                  <c:v>14</c:v>
                </c:pt>
                <c:pt idx="3">
                  <c:v>24</c:v>
                </c:pt>
                <c:pt idx="4">
                  <c:v>19</c:v>
                </c:pt>
                <c:pt idx="5">
                  <c:v>19</c:v>
                </c:pt>
                <c:pt idx="6">
                  <c:v>9</c:v>
                </c:pt>
                <c:pt idx="7">
                  <c:v>13</c:v>
                </c:pt>
                <c:pt idx="8">
                  <c:v>3</c:v>
                </c:pt>
                <c:pt idx="9" formatCode="General">
                  <c:v>14</c:v>
                </c:pt>
                <c:pt idx="10" formatCode="General">
                  <c:v>11</c:v>
                </c:pt>
                <c:pt idx="11" formatCode="General">
                  <c:v>18</c:v>
                </c:pt>
                <c:pt idx="12" formatCode="General">
                  <c:v>-1</c:v>
                </c:pt>
                <c:pt idx="13" formatCode="General">
                  <c:v>-2</c:v>
                </c:pt>
                <c:pt idx="14" formatCode="General">
                  <c:v>-5</c:v>
                </c:pt>
                <c:pt idx="15" formatCode="General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231296"/>
        <c:axId val="64232832"/>
      </c:barChart>
      <c:catAx>
        <c:axId val="642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4232832"/>
        <c:crosses val="autoZero"/>
        <c:auto val="1"/>
        <c:lblAlgn val="ctr"/>
        <c:lblOffset val="100"/>
        <c:noMultiLvlLbl val="0"/>
      </c:catAx>
      <c:valAx>
        <c:axId val="642328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6423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038016"/>
        <c:axId val="64039552"/>
      </c:barChart>
      <c:catAx>
        <c:axId val="640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039552"/>
        <c:crosses val="autoZero"/>
        <c:auto val="1"/>
        <c:lblAlgn val="ctr"/>
        <c:lblOffset val="100"/>
        <c:noMultiLvlLbl val="0"/>
      </c:catAx>
      <c:valAx>
        <c:axId val="640395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403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Sheet2!$A$30</c:f>
              <c:strCache>
                <c:ptCount val="1"/>
                <c:pt idx="0">
                  <c:v>Growth</c:v>
                </c:pt>
              </c:strCache>
            </c:strRef>
          </c:tx>
          <c:invertIfNegative val="0"/>
          <c:cat>
            <c:strRef>
              <c:f>Sheet2!$B$29:$Q$29</c:f>
              <c:strCache>
                <c:ptCount val="16"/>
                <c:pt idx="0">
                  <c:v>1995 - 96</c:v>
                </c:pt>
                <c:pt idx="1">
                  <c:v>1996 - 97</c:v>
                </c:pt>
                <c:pt idx="2">
                  <c:v>1997 - 98</c:v>
                </c:pt>
                <c:pt idx="3">
                  <c:v>1998 - 99</c:v>
                </c:pt>
                <c:pt idx="4">
                  <c:v>1999 - 00</c:v>
                </c:pt>
                <c:pt idx="5">
                  <c:v>2000 - 01</c:v>
                </c:pt>
                <c:pt idx="6">
                  <c:v>2001 - 02</c:v>
                </c:pt>
                <c:pt idx="7">
                  <c:v>2002 - 03</c:v>
                </c:pt>
                <c:pt idx="8">
                  <c:v>2003 - 04</c:v>
                </c:pt>
                <c:pt idx="9">
                  <c:v>2004 - 05</c:v>
                </c:pt>
                <c:pt idx="10">
                  <c:v>2005 - 06</c:v>
                </c:pt>
                <c:pt idx="11">
                  <c:v>2006 - 07</c:v>
                </c:pt>
                <c:pt idx="12">
                  <c:v>2007 - 08</c:v>
                </c:pt>
                <c:pt idx="13">
                  <c:v>2008 - 09</c:v>
                </c:pt>
                <c:pt idx="14">
                  <c:v>2009 - 10</c:v>
                </c:pt>
                <c:pt idx="15">
                  <c:v>2010-11</c:v>
                </c:pt>
              </c:strCache>
            </c:strRef>
          </c:cat>
          <c:val>
            <c:numRef>
              <c:f>Sheet2!$B$30:$Q$30</c:f>
              <c:numCache>
                <c:formatCode>0.0%</c:formatCode>
                <c:ptCount val="16"/>
                <c:pt idx="0">
                  <c:v>0.15092329545454541</c:v>
                </c:pt>
                <c:pt idx="1">
                  <c:v>0.14002412274550502</c:v>
                </c:pt>
                <c:pt idx="2">
                  <c:v>0.10161651452894739</c:v>
                </c:pt>
                <c:pt idx="3">
                  <c:v>7.7278717083956838E-2</c:v>
                </c:pt>
                <c:pt idx="4">
                  <c:v>0.1555366657682502</c:v>
                </c:pt>
                <c:pt idx="5">
                  <c:v>6.5434646093119234E-2</c:v>
                </c:pt>
                <c:pt idx="6">
                  <c:v>7.2176753898487891E-2</c:v>
                </c:pt>
                <c:pt idx="7">
                  <c:v>5.8082553244958084E-2</c:v>
                </c:pt>
                <c:pt idx="8">
                  <c:v>6.1648309236113086E-2</c:v>
                </c:pt>
                <c:pt idx="9">
                  <c:v>4.2953620716173424E-2</c:v>
                </c:pt>
                <c:pt idx="10">
                  <c:v>7.0410639353273907E-2</c:v>
                </c:pt>
                <c:pt idx="11">
                  <c:v>5.4456871610535855E-2</c:v>
                </c:pt>
                <c:pt idx="12">
                  <c:v>6.3118385575655397E-2</c:v>
                </c:pt>
                <c:pt idx="13">
                  <c:v>7.0699960896039304E-2</c:v>
                </c:pt>
                <c:pt idx="14">
                  <c:v>0.10144730938194545</c:v>
                </c:pt>
                <c:pt idx="15">
                  <c:v>8.5784662024537064E-2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055936"/>
        <c:axId val="64061824"/>
      </c:barChart>
      <c:catAx>
        <c:axId val="640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061824"/>
        <c:crosses val="autoZero"/>
        <c:auto val="1"/>
        <c:lblAlgn val="ctr"/>
        <c:lblOffset val="100"/>
        <c:noMultiLvlLbl val="0"/>
      </c:catAx>
      <c:valAx>
        <c:axId val="640618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4055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fte'!$A$34</c:f>
              <c:strCache>
                <c:ptCount val="1"/>
                <c:pt idx="0">
                  <c:v>Independent</c:v>
                </c:pt>
              </c:strCache>
            </c:strRef>
          </c:tx>
          <c:invertIfNegative val="0"/>
          <c:cat>
            <c:strRef>
              <c:f>'total fte'!$B$33:$Q$33</c:f>
              <c:strCache>
                <c:ptCount val="16"/>
                <c:pt idx="0">
                  <c:v>1995 - 96</c:v>
                </c:pt>
                <c:pt idx="1">
                  <c:v>1996 - 97</c:v>
                </c:pt>
                <c:pt idx="2">
                  <c:v>1997 - 98</c:v>
                </c:pt>
                <c:pt idx="3">
                  <c:v>1998 - 99</c:v>
                </c:pt>
                <c:pt idx="4">
                  <c:v>1999 - 00</c:v>
                </c:pt>
                <c:pt idx="5">
                  <c:v>2000 - 01</c:v>
                </c:pt>
                <c:pt idx="6">
                  <c:v>2001 - 02</c:v>
                </c:pt>
                <c:pt idx="7">
                  <c:v>2002 - 03</c:v>
                </c:pt>
                <c:pt idx="8">
                  <c:v>2003 - 04</c:v>
                </c:pt>
                <c:pt idx="9">
                  <c:v>2004 - 05</c:v>
                </c:pt>
                <c:pt idx="10">
                  <c:v>2005 - 06</c:v>
                </c:pt>
                <c:pt idx="11">
                  <c:v>2006 - 07</c:v>
                </c:pt>
                <c:pt idx="12">
                  <c:v>2007 - 08</c:v>
                </c:pt>
                <c:pt idx="13">
                  <c:v>2008 - 09</c:v>
                </c:pt>
                <c:pt idx="14">
                  <c:v>2009-10</c:v>
                </c:pt>
                <c:pt idx="15">
                  <c:v>2010-2011</c:v>
                </c:pt>
              </c:strCache>
            </c:strRef>
          </c:cat>
          <c:val>
            <c:numRef>
              <c:f>'total fte'!$B$34:$Q$34</c:f>
              <c:numCache>
                <c:formatCode>0.0%</c:formatCode>
                <c:ptCount val="16"/>
                <c:pt idx="0">
                  <c:v>0.10504693075838965</c:v>
                </c:pt>
                <c:pt idx="1">
                  <c:v>6.0379918588873815E-2</c:v>
                </c:pt>
                <c:pt idx="2">
                  <c:v>4.9136276391554823E-3</c:v>
                </c:pt>
                <c:pt idx="3">
                  <c:v>5.8751623500649414E-2</c:v>
                </c:pt>
                <c:pt idx="4">
                  <c:v>8.6592581902150453E-2</c:v>
                </c:pt>
                <c:pt idx="5">
                  <c:v>3.1721786868552648E-2</c:v>
                </c:pt>
                <c:pt idx="6">
                  <c:v>0.10144398910034998</c:v>
                </c:pt>
                <c:pt idx="7">
                  <c:v>6.9699035745592691E-2</c:v>
                </c:pt>
                <c:pt idx="8">
                  <c:v>1.9448946515396859E-2</c:v>
                </c:pt>
                <c:pt idx="9">
                  <c:v>0.11280613065147096</c:v>
                </c:pt>
                <c:pt idx="10">
                  <c:v>8.0566970592012899E-2</c:v>
                </c:pt>
                <c:pt idx="11">
                  <c:v>3.4613384832503875E-2</c:v>
                </c:pt>
                <c:pt idx="12">
                  <c:v>9.3100725105894608E-2</c:v>
                </c:pt>
                <c:pt idx="13">
                  <c:v>5.6299176397956056E-2</c:v>
                </c:pt>
                <c:pt idx="14">
                  <c:v>7.5197413417895195E-2</c:v>
                </c:pt>
                <c:pt idx="15">
                  <c:v>2.2807707432166799E-2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099456"/>
        <c:axId val="64100992"/>
      </c:barChart>
      <c:catAx>
        <c:axId val="6409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64100992"/>
        <c:crosses val="autoZero"/>
        <c:auto val="1"/>
        <c:lblAlgn val="ctr"/>
        <c:lblOffset val="100"/>
        <c:noMultiLvlLbl val="0"/>
      </c:catAx>
      <c:valAx>
        <c:axId val="641009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409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59314788677268E-2"/>
          <c:y val="2.510949633023643E-2"/>
          <c:w val="0.87577373966759586"/>
          <c:h val="0.8534742769324466"/>
        </c:manualLayout>
      </c:layout>
      <c:areaChart>
        <c:grouping val="standard"/>
        <c:varyColors val="0"/>
        <c:ser>
          <c:idx val="1"/>
          <c:order val="0"/>
          <c:tx>
            <c:strRef>
              <c:f>source!$B$1</c:f>
              <c:strCache>
                <c:ptCount val="1"/>
                <c:pt idx="0">
                  <c:v>SES % of AGSRC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source!$A$2:$A$67</c:f>
              <c:numCache>
                <c:formatCode>General</c:formatCode>
                <c:ptCount val="66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100</c:v>
                </c:pt>
                <c:pt idx="26">
                  <c:v>101</c:v>
                </c:pt>
                <c:pt idx="27">
                  <c:v>102</c:v>
                </c:pt>
                <c:pt idx="28">
                  <c:v>103</c:v>
                </c:pt>
                <c:pt idx="29">
                  <c:v>104</c:v>
                </c:pt>
                <c:pt idx="30">
                  <c:v>105</c:v>
                </c:pt>
                <c:pt idx="31">
                  <c:v>106</c:v>
                </c:pt>
                <c:pt idx="32">
                  <c:v>107</c:v>
                </c:pt>
                <c:pt idx="33">
                  <c:v>108</c:v>
                </c:pt>
                <c:pt idx="34">
                  <c:v>109</c:v>
                </c:pt>
                <c:pt idx="35">
                  <c:v>110</c:v>
                </c:pt>
                <c:pt idx="36">
                  <c:v>111</c:v>
                </c:pt>
                <c:pt idx="37">
                  <c:v>112</c:v>
                </c:pt>
                <c:pt idx="38">
                  <c:v>113</c:v>
                </c:pt>
                <c:pt idx="39">
                  <c:v>114</c:v>
                </c:pt>
                <c:pt idx="40">
                  <c:v>115</c:v>
                </c:pt>
                <c:pt idx="41">
                  <c:v>116</c:v>
                </c:pt>
                <c:pt idx="42">
                  <c:v>117</c:v>
                </c:pt>
                <c:pt idx="43">
                  <c:v>118</c:v>
                </c:pt>
                <c:pt idx="44">
                  <c:v>119</c:v>
                </c:pt>
                <c:pt idx="45">
                  <c:v>120</c:v>
                </c:pt>
                <c:pt idx="46">
                  <c:v>121</c:v>
                </c:pt>
                <c:pt idx="47">
                  <c:v>122</c:v>
                </c:pt>
                <c:pt idx="48">
                  <c:v>123</c:v>
                </c:pt>
                <c:pt idx="49">
                  <c:v>124</c:v>
                </c:pt>
                <c:pt idx="50">
                  <c:v>125</c:v>
                </c:pt>
                <c:pt idx="51">
                  <c:v>126</c:v>
                </c:pt>
                <c:pt idx="52">
                  <c:v>127</c:v>
                </c:pt>
                <c:pt idx="53">
                  <c:v>128</c:v>
                </c:pt>
                <c:pt idx="54">
                  <c:v>129</c:v>
                </c:pt>
                <c:pt idx="55">
                  <c:v>130</c:v>
                </c:pt>
                <c:pt idx="56">
                  <c:v>131</c:v>
                </c:pt>
                <c:pt idx="57">
                  <c:v>132</c:v>
                </c:pt>
                <c:pt idx="58">
                  <c:v>133</c:v>
                </c:pt>
                <c:pt idx="59">
                  <c:v>134</c:v>
                </c:pt>
                <c:pt idx="60">
                  <c:v>135</c:v>
                </c:pt>
                <c:pt idx="61">
                  <c:v>136</c:v>
                </c:pt>
                <c:pt idx="62">
                  <c:v>137</c:v>
                </c:pt>
                <c:pt idx="63">
                  <c:v>138</c:v>
                </c:pt>
                <c:pt idx="64">
                  <c:v>139</c:v>
                </c:pt>
                <c:pt idx="65">
                  <c:v>140</c:v>
                </c:pt>
              </c:numCache>
            </c:numRef>
          </c:cat>
          <c:val>
            <c:numRef>
              <c:f>source!$B$2:$B$67</c:f>
              <c:numCache>
                <c:formatCode>0.0%</c:formatCode>
                <c:ptCount val="66"/>
                <c:pt idx="0">
                  <c:v>0.70000000000000062</c:v>
                </c:pt>
                <c:pt idx="1">
                  <c:v>0.70000000000000062</c:v>
                </c:pt>
                <c:pt idx="2">
                  <c:v>0.70000000000000062</c:v>
                </c:pt>
                <c:pt idx="3">
                  <c:v>0.70000000000000062</c:v>
                </c:pt>
                <c:pt idx="4">
                  <c:v>0.70000000000000062</c:v>
                </c:pt>
                <c:pt idx="5">
                  <c:v>0.70000000000000062</c:v>
                </c:pt>
                <c:pt idx="6">
                  <c:v>0.70000000000000062</c:v>
                </c:pt>
                <c:pt idx="7">
                  <c:v>0.70000000000000062</c:v>
                </c:pt>
                <c:pt idx="8">
                  <c:v>0.70000000000000062</c:v>
                </c:pt>
                <c:pt idx="9">
                  <c:v>0.70000000000000062</c:v>
                </c:pt>
                <c:pt idx="10">
                  <c:v>0.70000000000000062</c:v>
                </c:pt>
                <c:pt idx="11">
                  <c:v>0.68700000000000061</c:v>
                </c:pt>
                <c:pt idx="12">
                  <c:v>0.67500000000000893</c:v>
                </c:pt>
                <c:pt idx="13">
                  <c:v>0.66200000000000891</c:v>
                </c:pt>
                <c:pt idx="14">
                  <c:v>0.6500000000000079</c:v>
                </c:pt>
                <c:pt idx="15">
                  <c:v>0.63700000000000778</c:v>
                </c:pt>
                <c:pt idx="16">
                  <c:v>0.62500000000000699</c:v>
                </c:pt>
                <c:pt idx="17">
                  <c:v>0.61200000000000065</c:v>
                </c:pt>
                <c:pt idx="18">
                  <c:v>0.60000000000000064</c:v>
                </c:pt>
                <c:pt idx="19">
                  <c:v>0.58700000000000008</c:v>
                </c:pt>
                <c:pt idx="20">
                  <c:v>0.57500000000000062</c:v>
                </c:pt>
                <c:pt idx="21">
                  <c:v>0.56200000000000061</c:v>
                </c:pt>
                <c:pt idx="22">
                  <c:v>0.55000000000000004</c:v>
                </c:pt>
                <c:pt idx="23">
                  <c:v>0.53700000000000003</c:v>
                </c:pt>
                <c:pt idx="24">
                  <c:v>0.52500000000000002</c:v>
                </c:pt>
                <c:pt idx="25">
                  <c:v>0.51200000000000001</c:v>
                </c:pt>
                <c:pt idx="26">
                  <c:v>0.5</c:v>
                </c:pt>
                <c:pt idx="27">
                  <c:v>0.48700000000000032</c:v>
                </c:pt>
                <c:pt idx="28">
                  <c:v>0.47500000000000031</c:v>
                </c:pt>
                <c:pt idx="29">
                  <c:v>0.46200000000000002</c:v>
                </c:pt>
                <c:pt idx="30">
                  <c:v>0.45</c:v>
                </c:pt>
                <c:pt idx="31">
                  <c:v>0.4370000000000035</c:v>
                </c:pt>
                <c:pt idx="32">
                  <c:v>0.42500000000000032</c:v>
                </c:pt>
                <c:pt idx="33">
                  <c:v>0.41200000000000031</c:v>
                </c:pt>
                <c:pt idx="34">
                  <c:v>0.4</c:v>
                </c:pt>
                <c:pt idx="35">
                  <c:v>0.3870000000000039</c:v>
                </c:pt>
                <c:pt idx="36">
                  <c:v>0.37500000000000344</c:v>
                </c:pt>
                <c:pt idx="37">
                  <c:v>0.36200000000000032</c:v>
                </c:pt>
                <c:pt idx="38">
                  <c:v>0.35000000000000031</c:v>
                </c:pt>
                <c:pt idx="39">
                  <c:v>0.33700000000000446</c:v>
                </c:pt>
                <c:pt idx="40">
                  <c:v>0.3250000000000039</c:v>
                </c:pt>
                <c:pt idx="41">
                  <c:v>0.31200000000000344</c:v>
                </c:pt>
                <c:pt idx="42">
                  <c:v>0.30000000000000032</c:v>
                </c:pt>
                <c:pt idx="43">
                  <c:v>0.28700000000000031</c:v>
                </c:pt>
                <c:pt idx="44">
                  <c:v>0.27500000000000002</c:v>
                </c:pt>
                <c:pt idx="45">
                  <c:v>0.26200000000000001</c:v>
                </c:pt>
                <c:pt idx="46">
                  <c:v>0.25</c:v>
                </c:pt>
                <c:pt idx="47">
                  <c:v>0.23700000000000004</c:v>
                </c:pt>
                <c:pt idx="48">
                  <c:v>0.22500000000000001</c:v>
                </c:pt>
                <c:pt idx="49">
                  <c:v>0.21200000000000024</c:v>
                </c:pt>
                <c:pt idx="50">
                  <c:v>0.2</c:v>
                </c:pt>
                <c:pt idx="51">
                  <c:v>0.18700000000000044</c:v>
                </c:pt>
                <c:pt idx="52">
                  <c:v>0.17500000000000004</c:v>
                </c:pt>
                <c:pt idx="53">
                  <c:v>0.16200000000000001</c:v>
                </c:pt>
                <c:pt idx="54">
                  <c:v>0.15000000000000024</c:v>
                </c:pt>
                <c:pt idx="55">
                  <c:v>0.13700000000000001</c:v>
                </c:pt>
                <c:pt idx="56">
                  <c:v>0.13700000000000001</c:v>
                </c:pt>
                <c:pt idx="57">
                  <c:v>0.13700000000000001</c:v>
                </c:pt>
                <c:pt idx="58">
                  <c:v>0.13700000000000001</c:v>
                </c:pt>
                <c:pt idx="59">
                  <c:v>0.13700000000000001</c:v>
                </c:pt>
                <c:pt idx="60">
                  <c:v>0.13700000000000001</c:v>
                </c:pt>
                <c:pt idx="61">
                  <c:v>0.13700000000000001</c:v>
                </c:pt>
                <c:pt idx="62">
                  <c:v>0.13700000000000001</c:v>
                </c:pt>
                <c:pt idx="63">
                  <c:v>0.13700000000000001</c:v>
                </c:pt>
                <c:pt idx="64">
                  <c:v>0.13700000000000001</c:v>
                </c:pt>
                <c:pt idx="65">
                  <c:v>0.13700000000000001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13280"/>
        <c:axId val="64131840"/>
      </c:areaChart>
      <c:catAx>
        <c:axId val="6411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SES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131840"/>
        <c:crosses val="autoZero"/>
        <c:auto val="1"/>
        <c:lblAlgn val="ctr"/>
        <c:lblOffset val="100"/>
        <c:noMultiLvlLbl val="0"/>
      </c:catAx>
      <c:valAx>
        <c:axId val="64131840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/>
                  <a:t>% of AGSRC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1132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73733195449848E-2"/>
          <c:y val="3.5593220338983052E-2"/>
          <c:w val="0.89348500517063056"/>
          <c:h val="0.8067796610169492"/>
        </c:manualLayout>
      </c:layout>
      <c:lineChart>
        <c:grouping val="standard"/>
        <c:varyColors val="0"/>
        <c:ser>
          <c:idx val="0"/>
          <c:order val="0"/>
          <c:tx>
            <c:strRef>
              <c:f>source5!$B$4</c:f>
              <c:strCache>
                <c:ptCount val="1"/>
                <c:pt idx="0">
                  <c:v>Primary</c:v>
                </c:pt>
              </c:strCache>
            </c:strRef>
          </c:tx>
          <c:dLbls>
            <c:dLbl>
              <c:idx val="0"/>
              <c:layout>
                <c:manualLayout>
                  <c:x val="-3.7917959324371398E-3"/>
                  <c:y val="-2.7637884247520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35436056532581E-3"/>
                  <c:y val="-2.085822323057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76697690451252E-3"/>
                  <c:y val="2.5478179634325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337814546708001E-2"/>
                  <c:y val="2.7173094888562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source5!$A$5:$A$12</c:f>
              <c:numCache>
                <c:formatCode>General</c:formatCode>
                <c:ptCount val="8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  <c:pt idx="7">
                  <c:v>135</c:v>
                </c:pt>
              </c:numCache>
            </c:numRef>
          </c:cat>
          <c:val>
            <c:numRef>
              <c:f>source5!$B$5:$B$12</c:f>
              <c:numCache>
                <c:formatCode>_-"$"* #,##0_-;\-"$"* #,##0_-;_-"$"* "-"??_-;_-@_-</c:formatCode>
                <c:ptCount val="8"/>
                <c:pt idx="0">
                  <c:v>6788</c:v>
                </c:pt>
                <c:pt idx="1">
                  <c:v>6788</c:v>
                </c:pt>
                <c:pt idx="2">
                  <c:v>6177</c:v>
                </c:pt>
                <c:pt idx="3">
                  <c:v>4965</c:v>
                </c:pt>
                <c:pt idx="4">
                  <c:v>3753</c:v>
                </c:pt>
                <c:pt idx="5">
                  <c:v>2541</c:v>
                </c:pt>
                <c:pt idx="6">
                  <c:v>1329</c:v>
                </c:pt>
                <c:pt idx="7">
                  <c:v>1329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source5!$C$4</c:f>
              <c:strCache>
                <c:ptCount val="1"/>
                <c:pt idx="0">
                  <c:v>Secondary</c:v>
                </c:pt>
              </c:strCache>
            </c:strRef>
          </c:tx>
          <c:dLbls>
            <c:dLbl>
              <c:idx val="0"/>
              <c:layout>
                <c:manualLayout>
                  <c:x val="-4.8259220958290433E-3"/>
                  <c:y val="-4.2169135637706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35436056532581E-3"/>
                  <c:y val="-3.5389474620757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76697690451252E-3"/>
                  <c:y val="-2.6309889229947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133057566356364E-2"/>
                  <c:y val="-2.9699719738422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source5!$A$5:$A$12</c:f>
              <c:numCache>
                <c:formatCode>General</c:formatCode>
                <c:ptCount val="8"/>
                <c:pt idx="0">
                  <c:v>80</c:v>
                </c:pt>
                <c:pt idx="1">
                  <c:v>85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  <c:pt idx="7">
                  <c:v>135</c:v>
                </c:pt>
              </c:numCache>
            </c:numRef>
          </c:cat>
          <c:val>
            <c:numRef>
              <c:f>source5!$C$5:$C$12</c:f>
              <c:numCache>
                <c:formatCode>_-"$"* #,##0_-;\-"$"* #,##0_-;_-"$"* "-"??_-;_-@_-</c:formatCode>
                <c:ptCount val="8"/>
                <c:pt idx="0">
                  <c:v>8362</c:v>
                </c:pt>
                <c:pt idx="1">
                  <c:v>8362</c:v>
                </c:pt>
                <c:pt idx="2">
                  <c:v>7609</c:v>
                </c:pt>
                <c:pt idx="3">
                  <c:v>6116</c:v>
                </c:pt>
                <c:pt idx="4">
                  <c:v>4623</c:v>
                </c:pt>
                <c:pt idx="5">
                  <c:v>3130</c:v>
                </c:pt>
                <c:pt idx="6">
                  <c:v>1637</c:v>
                </c:pt>
                <c:pt idx="7">
                  <c:v>1637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389120"/>
        <c:axId val="64391040"/>
      </c:lineChart>
      <c:catAx>
        <c:axId val="6438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AU" sz="1400"/>
                  <a:t>SES Score</a:t>
                </a:r>
              </a:p>
            </c:rich>
          </c:tx>
          <c:layout>
            <c:manualLayout>
              <c:xMode val="edge"/>
              <c:yMode val="edge"/>
              <c:x val="0.50672182006204769"/>
              <c:y val="0.894915254237288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39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91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AU" sz="1400"/>
                  <a:t>Funding per student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32881355932203804"/>
            </c:manualLayout>
          </c:layout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4389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0.2269</cdr:x>
      <cdr:y>0.82576</cdr:y>
    </cdr:from>
    <cdr:to>
      <cdr:x>0.47525</cdr:x>
      <cdr:y>0.87753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2441" y="5023656"/>
          <a:ext cx="2312118" cy="314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/>
            <a:t>Introduction of SES Funding System</a:t>
          </a:r>
        </a:p>
      </cdr:txBody>
    </cdr:sp>
  </cdr:relSizeAnchor>
  <cdr:relSizeAnchor xmlns:cdr="http://schemas.openxmlformats.org/drawingml/2006/chartDrawing">
    <cdr:from>
      <cdr:x>0.33581</cdr:x>
      <cdr:y>0.02273</cdr:y>
    </cdr:from>
    <cdr:to>
      <cdr:x>0.33746</cdr:x>
      <cdr:y>0.76515</cdr:y>
    </cdr:to>
    <cdr:sp macro="" textlink="">
      <cdr:nvSpPr>
        <cdr:cNvPr id="6" name="Straight Connector 5"/>
        <cdr:cNvSpPr/>
      </cdr:nvSpPr>
      <cdr:spPr>
        <a:xfrm xmlns:a="http://schemas.openxmlformats.org/drawingml/2006/main" flipH="1">
          <a:off x="3126382" y="138282"/>
          <a:ext cx="15361" cy="451666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0.17992</cdr:x>
      <cdr:y>0.23797</cdr:y>
    </cdr:from>
    <cdr:to>
      <cdr:x>0.29266</cdr:x>
      <cdr:y>0.27595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213" y="1336343"/>
          <a:ext cx="1037798" cy="213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000"/>
            <a:t>SES score 85</a:t>
          </a:r>
        </a:p>
      </cdr:txBody>
    </cdr:sp>
  </cdr:relSizeAnchor>
  <cdr:relSizeAnchor xmlns:cdr="http://schemas.openxmlformats.org/drawingml/2006/chartDrawing">
    <cdr:from>
      <cdr:x>0.8332</cdr:x>
      <cdr:y>0.71772</cdr:y>
    </cdr:from>
    <cdr:to>
      <cdr:x>0.94595</cdr:x>
      <cdr:y>0.7557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69757" y="4030354"/>
          <a:ext cx="1037798" cy="213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AU" sz="1000"/>
            <a:t>SES score 130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7088" cy="496490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2"/>
            <a:ext cx="2947088" cy="496490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/>
            </a:lvl1pPr>
          </a:lstStyle>
          <a:p>
            <a:fld id="{319301C1-5AF4-453A-B98C-9C5A4FB3CFF5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728"/>
            <a:ext cx="2947088" cy="496490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1728"/>
            <a:ext cx="2947088" cy="496490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/>
            </a:lvl1pPr>
          </a:lstStyle>
          <a:p>
            <a:fld id="{A9A28AE1-2AA2-4B5F-9C40-C42C5A79B7B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8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8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8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/>
            </a:lvl1pPr>
          </a:lstStyle>
          <a:p>
            <a:fld id="{9DB42E50-6327-4250-984C-D755B500777B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69" rIns="91741" bIns="458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7219"/>
            <a:ext cx="5440046" cy="4467940"/>
          </a:xfrm>
          <a:prstGeom prst="rect">
            <a:avLst/>
          </a:prstGeom>
        </p:spPr>
        <p:txBody>
          <a:bodyPr vert="horz" lIns="91741" tIns="45869" rIns="91741" bIns="458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60"/>
            <a:ext cx="2947088" cy="496968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260"/>
            <a:ext cx="2947088" cy="496968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/>
            </a:lvl1pPr>
          </a:lstStyle>
          <a:p>
            <a:fld id="{88117755-C40E-4B17-88BF-32D397842A5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908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7755-C40E-4B17-88BF-32D397842A5D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7755-C40E-4B17-88BF-32D397842A5D}" type="slidenum">
              <a:rPr lang="en-AU" smtClean="0"/>
              <a:pPr/>
              <a:t>18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  <p:graphicFrame>
        <p:nvGraphicFramePr>
          <p:cNvPr id="76801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  <p:graphicFrame>
        <p:nvGraphicFramePr>
          <p:cNvPr id="75777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  <p:graphicFrame>
        <p:nvGraphicFramePr>
          <p:cNvPr id="71681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0A83-E918-408E-9312-67ADB34CD65C}" type="datetimeFigureOut">
              <a:rPr lang="en-US" smtClean="0"/>
              <a:pPr/>
              <a:t>11/11/2012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C329-DED7-43C1-91EA-87B97AAB278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Islamic Schools Association</a:t>
            </a:r>
            <a:br>
              <a:rPr lang="en-US" dirty="0" smtClean="0"/>
            </a:br>
            <a:r>
              <a:rPr lang="en-US" dirty="0" smtClean="0"/>
              <a:t>Conference</a:t>
            </a:r>
            <a:br>
              <a:rPr lang="en-US" dirty="0" smtClean="0"/>
            </a:br>
            <a:r>
              <a:rPr lang="en-US" dirty="0" err="1" smtClean="0"/>
              <a:t>Arkana</a:t>
            </a:r>
            <a:r>
              <a:rPr lang="en-US" dirty="0" smtClean="0"/>
              <a:t> College, Sydney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 Daniels</a:t>
            </a:r>
            <a:br>
              <a:rPr lang="en-US" dirty="0" smtClean="0"/>
            </a:br>
            <a:r>
              <a:rPr lang="en-US" dirty="0" smtClean="0"/>
              <a:t>Executive Director, ISCA</a:t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14 September 2012</a:t>
            </a:r>
            <a:endParaRPr lang="en-AU" dirty="0"/>
          </a:p>
        </p:txBody>
      </p:sp>
      <p:graphicFrame>
        <p:nvGraphicFramePr>
          <p:cNvPr id="51202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67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Sector diversity</a:t>
            </a:r>
            <a:endParaRPr lang="en-AU" sz="3600" dirty="0"/>
          </a:p>
        </p:txBody>
      </p:sp>
      <p:graphicFrame>
        <p:nvGraphicFramePr>
          <p:cNvPr id="3" name="Group 7"/>
          <p:cNvGraphicFramePr>
            <a:graphicFrameLocks noGrp="1"/>
          </p:cNvGraphicFramePr>
          <p:nvPr/>
        </p:nvGraphicFramePr>
        <p:xfrm>
          <a:off x="1357290" y="1357298"/>
          <a:ext cx="6337300" cy="4917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56213"/>
                <a:gridCol w="1081087"/>
              </a:tblGrid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Indigenous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9,518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59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Independent schools with 50%+ indigenous enrolment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Students with disabilities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13,148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Special schools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Overseas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7,331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4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Boarding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16,511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Boarding schools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8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Schools with less than 200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38%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Schools with 200 – 999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44%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9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Schools with 1,000 – 2,000 students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8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Combined schools (primary &amp; secondary)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64%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8434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3"/>
          <p:cNvSpPr>
            <a:spLocks noChangeArrowheads="1"/>
          </p:cNvSpPr>
          <p:nvPr/>
        </p:nvSpPr>
        <p:spPr bwMode="auto">
          <a:xfrm>
            <a:off x="1357290" y="6429396"/>
            <a:ext cx="44333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200" dirty="0" smtClean="0"/>
              <a:t>Note: Figures include independent Catholic schools and enrolments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Independent school affiliations 2011</a:t>
            </a:r>
            <a:endParaRPr lang="en-AU" dirty="0"/>
          </a:p>
        </p:txBody>
      </p:sp>
      <p:graphicFrame>
        <p:nvGraphicFramePr>
          <p:cNvPr id="73730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5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79712" y="6453336"/>
          <a:ext cx="5544616" cy="323850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>
                          <a:latin typeface="Calibri"/>
                        </a:rPr>
                        <a:t>*Other Religious includes Churches of Christ, Ananda Marga, Hare Krishna and Society of Friends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AU" sz="1000" b="0" i="0" u="none" strike="noStrike" dirty="0">
                          <a:latin typeface="Calibri"/>
                        </a:rPr>
                        <a:t>**Other includes special schools, international schools, indigenous schools, and community schools.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79712" y="1268760"/>
          <a:ext cx="5112569" cy="51125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92968"/>
                <a:gridCol w="1001764"/>
                <a:gridCol w="1187804"/>
                <a:gridCol w="830033"/>
              </a:tblGrid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1" u="none" strike="noStrike" dirty="0"/>
                        <a:t>Affiliation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1" u="none" strike="noStrike" dirty="0"/>
                        <a:t>Schools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1" u="none" strike="noStrike"/>
                        <a:t>Student FTE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b="1" u="none" strike="noStrike" dirty="0"/>
                        <a:t>%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</a:tr>
              <a:tr h="222285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 dirty="0"/>
                        <a:t>Anglican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151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139,915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25.3%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Non-Denominational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187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72,325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13.1%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Christian Schools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134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55,731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10.1%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Uniting Church in Australia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44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50,344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9.1%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Catholic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59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47,903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8.7%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Lutheran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86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37,410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6.8%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Islamic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33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21,576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3.9%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Baptist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43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18,647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3.4%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Inter-Denominational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27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16,592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Seventh Day Adventist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48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11,147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2.0%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Presbyterian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14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 dirty="0"/>
                        <a:t>                9,961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1.8%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Jewish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19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8,899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1.6%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Steiner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43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7,687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1.4%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Pentecostal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17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7,465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/>
                        <a:t>1.4%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Assemblies of God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11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5,635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1.0%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Brethren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4,514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0.8%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Greek Orthodox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3,760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0.7%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Montessori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39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4,098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0.7%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Other Catholic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3,441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0.6%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Other Orthodox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2,092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0.4%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Other Religious Affiliation*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12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  5,238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0.9%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  <a:tr h="222285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/>
                        <a:t>Other**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90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u="none" strike="noStrike"/>
                        <a:t>              18,381 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u="none" strike="noStrike" dirty="0"/>
                        <a:t>3.3%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14" marR="8414" marT="841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Increase in students with disabilities in independent schools 1995 - 2011</a:t>
            </a:r>
            <a:endParaRPr lang="en-AU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07504" y="1556792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6453336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DEEWR Non-government school census data</a:t>
            </a:r>
          </a:p>
          <a:p>
            <a:r>
              <a:rPr lang="en-AU" sz="1100" dirty="0" smtClean="0"/>
              <a:t>Excludes independent Catholic enrolments</a:t>
            </a:r>
            <a:endParaRPr lang="en-AU" sz="11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1268760"/>
          <a:ext cx="8172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Increase in indigenous students in independent schools 1995 - 2011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381328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</a:t>
            </a:r>
            <a:r>
              <a:rPr lang="en-AU" sz="1100" i="1" dirty="0" smtClean="0"/>
              <a:t>Schools Australia</a:t>
            </a:r>
          </a:p>
          <a:p>
            <a:r>
              <a:rPr lang="en-AU" sz="1100" dirty="0" smtClean="0"/>
              <a:t>Excludes independent Catholic enrolments</a:t>
            </a:r>
            <a:endParaRPr lang="en-AU" sz="11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79512" y="1484784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FTE student and staff change 2001 - 2011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1628800"/>
          <a:ext cx="7488831" cy="3240360"/>
        </p:xfrm>
        <a:graphic>
          <a:graphicData uri="http://schemas.openxmlformats.org/drawingml/2006/table">
            <a:tbl>
              <a:tblPr/>
              <a:tblGrid>
                <a:gridCol w="1719375"/>
                <a:gridCol w="1923152"/>
                <a:gridCol w="1923152"/>
                <a:gridCol w="1923152"/>
              </a:tblGrid>
              <a:tr h="8100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Sector</a:t>
                      </a:r>
                      <a:endParaRPr lang="en-AU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776" marR="7776" marT="777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Students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Teachers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Non-Teaching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Independent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42.8%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76.5%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Catholic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18.7%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53.9%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Government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37.2%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093296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</a:t>
            </a:r>
            <a:r>
              <a:rPr lang="en-AU" sz="1100" i="1" dirty="0" smtClean="0"/>
              <a:t>Schools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Student/Teacher Ratios 1973 to 2011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6237312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</a:t>
            </a:r>
            <a:r>
              <a:rPr lang="en-AU" sz="1100" i="1" dirty="0" smtClean="0"/>
              <a:t>Schools Australia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608" y="1484784"/>
          <a:ext cx="7128790" cy="38884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8424"/>
                <a:gridCol w="1055061"/>
                <a:gridCol w="1055061"/>
                <a:gridCol w="1055061"/>
                <a:gridCol w="1055061"/>
                <a:gridCol w="1055061"/>
                <a:gridCol w="1055061"/>
              </a:tblGrid>
              <a:tr h="4860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Year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Government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Non-Government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60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Catholic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Independent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860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Primary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Secondary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Primary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Secondary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Primary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Secondary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1973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25.1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16.2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29.6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22.2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17.1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14.2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1980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20.2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12.2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23.9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16.6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17.3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13.3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1990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17.9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12.0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21.1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14.0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16.9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12.2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/>
                        <a:t>2000</a:t>
                      </a:r>
                      <a:endParaRPr lang="en-AU" sz="1600" b="1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17.1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12.6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19.1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13.4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15.7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11.4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  <a:tr h="48605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/>
                        <a:t>2011</a:t>
                      </a:r>
                      <a:endParaRPr lang="en-AU" sz="1600" b="1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15.3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12.2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17.5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12.8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/>
                        <a:t>14.8</a:t>
                      </a:r>
                      <a:endParaRPr lang="en-AU" sz="1600" b="0" i="0" u="none" strike="noStrike">
                        <a:latin typeface="Calibri"/>
                      </a:endParaRPr>
                    </a:p>
                  </a:txBody>
                  <a:tcPr marL="8150" marR="8150" marT="8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dirty="0"/>
                        <a:t>10.4</a:t>
                      </a:r>
                      <a:endParaRPr lang="en-AU" sz="1600" b="0" i="0" u="none" strike="noStrike" dirty="0">
                        <a:latin typeface="Calibri"/>
                      </a:endParaRPr>
                    </a:p>
                  </a:txBody>
                  <a:tcPr marL="8150" marR="8150" marT="815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SES funding model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28575" y="1052736"/>
          <a:ext cx="856101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64088" y="1412776"/>
            <a:ext cx="2539711" cy="17332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/>
              <a:t>Final </a:t>
            </a:r>
            <a:r>
              <a:rPr lang="en-AU" sz="1100" dirty="0" smtClean="0"/>
              <a:t>2011 </a:t>
            </a:r>
            <a:r>
              <a:rPr lang="en-AU" sz="1100" dirty="0"/>
              <a:t>AGSRC</a:t>
            </a:r>
          </a:p>
          <a:p>
            <a:endParaRPr lang="en-AU" sz="1100" dirty="0"/>
          </a:p>
          <a:p>
            <a:r>
              <a:rPr lang="en-AU" sz="1100" dirty="0"/>
              <a:t>Primary $</a:t>
            </a:r>
            <a:r>
              <a:rPr lang="en-AU" sz="1100" dirty="0" smtClean="0"/>
              <a:t>9,697; </a:t>
            </a:r>
            <a:r>
              <a:rPr lang="en-AU" sz="1100" dirty="0"/>
              <a:t>secondary $</a:t>
            </a:r>
            <a:r>
              <a:rPr lang="en-AU" sz="1100" dirty="0" smtClean="0"/>
              <a:t>11,945</a:t>
            </a:r>
            <a:endParaRPr lang="en-AU" sz="1100" dirty="0"/>
          </a:p>
          <a:p>
            <a:endParaRPr lang="en-AU" sz="1100" dirty="0"/>
          </a:p>
          <a:p>
            <a:r>
              <a:rPr lang="en-AU" sz="1100" dirty="0"/>
              <a:t>SES score</a:t>
            </a:r>
            <a:r>
              <a:rPr lang="en-AU" sz="1100" baseline="0" dirty="0"/>
              <a:t> 85</a:t>
            </a:r>
          </a:p>
          <a:p>
            <a:r>
              <a:rPr lang="en-AU" sz="1100" baseline="0" dirty="0"/>
              <a:t>Primary $</a:t>
            </a:r>
            <a:r>
              <a:rPr lang="en-AU" sz="1100" baseline="0" dirty="0" smtClean="0"/>
              <a:t>6,788; </a:t>
            </a:r>
            <a:r>
              <a:rPr lang="en-AU" sz="1100" baseline="0" dirty="0"/>
              <a:t>secondary </a:t>
            </a:r>
            <a:r>
              <a:rPr lang="en-AU" sz="1100" baseline="0" dirty="0" smtClean="0"/>
              <a:t>$</a:t>
            </a:r>
            <a:r>
              <a:rPr lang="en-AU" dirty="0" smtClean="0"/>
              <a:t>8,362</a:t>
            </a:r>
            <a:endParaRPr lang="en-AU" sz="1100" baseline="0" dirty="0"/>
          </a:p>
          <a:p>
            <a:endParaRPr lang="en-AU" sz="1100" baseline="0" dirty="0"/>
          </a:p>
          <a:p>
            <a:r>
              <a:rPr lang="en-AU" sz="1100" baseline="0" dirty="0"/>
              <a:t>SES score 130</a:t>
            </a:r>
          </a:p>
          <a:p>
            <a:r>
              <a:rPr lang="en-AU" sz="1100" baseline="0" dirty="0"/>
              <a:t>Primary $</a:t>
            </a:r>
            <a:r>
              <a:rPr lang="en-AU" sz="1100" baseline="0" dirty="0" smtClean="0"/>
              <a:t>1,329; </a:t>
            </a:r>
            <a:r>
              <a:rPr lang="en-AU" sz="1100" baseline="0" dirty="0"/>
              <a:t>secondary $</a:t>
            </a:r>
            <a:r>
              <a:rPr lang="en-AU" sz="1100" baseline="0" dirty="0" smtClean="0"/>
              <a:t>1,637</a:t>
            </a:r>
            <a:endParaRPr lang="en-AU" sz="1100" baseline="0" dirty="0"/>
          </a:p>
          <a:p>
            <a:endParaRPr lang="en-AU" sz="1100" baseline="0" dirty="0"/>
          </a:p>
          <a:p>
            <a:endParaRPr lang="en-AU" sz="1100" dirty="0"/>
          </a:p>
          <a:p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Sliding scale of funding entitlement per student according to SES score (2011 final amounts)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79512" y="141277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Independent schools by SES score 2011</a:t>
            </a:r>
            <a:endParaRPr lang="en-AU" dirty="0"/>
          </a:p>
        </p:txBody>
      </p:sp>
      <p:sp>
        <p:nvSpPr>
          <p:cNvPr id="7" name="Rectangle 113"/>
          <p:cNvSpPr>
            <a:spLocks noChangeArrowheads="1"/>
          </p:cNvSpPr>
          <p:nvPr/>
        </p:nvSpPr>
        <p:spPr bwMode="auto">
          <a:xfrm>
            <a:off x="0" y="6396335"/>
            <a:ext cx="79563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200" dirty="0" smtClean="0"/>
              <a:t>75% of schools have an SES ≤107</a:t>
            </a:r>
          </a:p>
          <a:p>
            <a:r>
              <a:rPr lang="fr-FR" sz="1200" dirty="0" smtClean="0"/>
              <a:t>Note: SES 85 </a:t>
            </a:r>
            <a:r>
              <a:rPr lang="en-AU" sz="1200" dirty="0" smtClean="0"/>
              <a:t>includes Special schools, Special Assistance Schools (SAS) and Majority Indigenous Student Schools (MISS)</a:t>
            </a:r>
            <a:endParaRPr lang="fr-FR" sz="1200" dirty="0" smtClean="0"/>
          </a:p>
        </p:txBody>
      </p:sp>
      <p:graphicFrame>
        <p:nvGraphicFramePr>
          <p:cNvPr id="48129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15" name="Image" r:id="rId4" imgW="1590897" imgH="1666667" progId="">
                  <p:embed/>
                </p:oleObj>
              </mc:Choice>
              <mc:Fallback>
                <p:oleObj name="Image" r:id="rId4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96752"/>
            <a:ext cx="7747285" cy="50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Distribution of non-government schools by SES score 2011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333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Source: DEEWR SES Funding table (as at 7</a:t>
            </a:r>
            <a:r>
              <a:rPr lang="en-AU" sz="1000" baseline="30000" dirty="0" smtClean="0"/>
              <a:t>th</a:t>
            </a:r>
            <a:r>
              <a:rPr lang="en-AU" sz="1000" dirty="0" smtClean="0"/>
              <a:t> December 2011)</a:t>
            </a:r>
          </a:p>
          <a:p>
            <a:r>
              <a:rPr lang="en-AU" sz="1000" dirty="0" smtClean="0"/>
              <a:t>Note: =&lt;85 includes Special schools, Special Assistance Schools (SAS) and Majority Indigenous Student Schools (MISS)</a:t>
            </a:r>
            <a:endParaRPr lang="en-AU" sz="1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1340768"/>
          <a:ext cx="8183351" cy="513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school enrolments 2011</a:t>
            </a:r>
            <a:endParaRPr lang="en-AU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39750" y="6237288"/>
            <a:ext cx="65525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</a:t>
            </a:r>
            <a:r>
              <a:rPr lang="en-AU" sz="1100" dirty="0" smtClean="0">
                <a:latin typeface="Calibri" pitchFamily="34" charset="0"/>
              </a:rPr>
              <a:t>ABS </a:t>
            </a:r>
            <a:r>
              <a:rPr lang="en-AU" sz="1100" i="1" dirty="0" smtClean="0">
                <a:latin typeface="Calibri" pitchFamily="34" charset="0"/>
              </a:rPr>
              <a:t>Schools Australia </a:t>
            </a:r>
            <a:r>
              <a:rPr lang="en-AU" sz="1100" dirty="0" smtClean="0">
                <a:latin typeface="Calibri" pitchFamily="34" charset="0"/>
              </a:rPr>
              <a:t>2011 (FT enrolments)</a:t>
            </a:r>
            <a:endParaRPr lang="en-AU" sz="1100" dirty="0">
              <a:latin typeface="Calibri" pitchFamily="34" charset="0"/>
            </a:endParaRPr>
          </a:p>
          <a:p>
            <a:r>
              <a:rPr lang="en-AU" sz="1100" dirty="0" smtClean="0">
                <a:latin typeface="Calibri" pitchFamily="34" charset="0"/>
              </a:rPr>
              <a:t>* When including independent Catholic schools enrolments are close to 553,000.</a:t>
            </a:r>
            <a:endParaRPr lang="en-AU" sz="1100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1484784"/>
          <a:ext cx="7632845" cy="38884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08493"/>
                <a:gridCol w="986787"/>
                <a:gridCol w="1138602"/>
                <a:gridCol w="986787"/>
                <a:gridCol w="986787"/>
                <a:gridCol w="1138602"/>
                <a:gridCol w="986787"/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 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Students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Enrolment Share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 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Primary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Secondary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Total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Primary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Secondary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u="none" strike="noStrike" dirty="0"/>
                        <a:t>Total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Independent*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237,466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263,092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500,558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11.7%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17.7%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14.2%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Catholic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396,259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327,757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724,016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19.5%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22.1%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20.6%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Government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1,403,429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891,556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2,294,985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68.9%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60.1%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65.2%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800" b="1" u="none" strike="noStrike" dirty="0"/>
                        <a:t>TOTAL</a:t>
                      </a:r>
                      <a:endParaRPr lang="en-AU" sz="1800" b="1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2,037,154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1,482,405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3,519,559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100.0%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100.0%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u="none" strike="noStrike" dirty="0"/>
                        <a:t>100.0%</a:t>
                      </a:r>
                      <a:endParaRPr lang="en-AU" sz="1800" b="0" i="0" u="none" strike="noStrike" dirty="0">
                        <a:latin typeface="Arial"/>
                      </a:endParaRPr>
                    </a:p>
                  </a:txBody>
                  <a:tcPr marL="6733" marR="6733" marT="673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AGSRC Index supplementation 2000 to 2012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1" y="1340770"/>
          <a:ext cx="6336704" cy="4844937"/>
        </p:xfrm>
        <a:graphic>
          <a:graphicData uri="http://schemas.openxmlformats.org/drawingml/2006/table">
            <a:tbl>
              <a:tblPr/>
              <a:tblGrid>
                <a:gridCol w="1522600"/>
                <a:gridCol w="2407052"/>
                <a:gridCol w="2407052"/>
              </a:tblGrid>
              <a:tr h="52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 </a:t>
                      </a:r>
                      <a:r>
                        <a:rPr lang="en-AU" sz="1800" b="0" i="0" u="none" strike="noStrike" dirty="0">
                          <a:solidFill>
                            <a:srgbClr val="333399"/>
                          </a:solidFill>
                          <a:latin typeface="Times New Roman"/>
                        </a:rPr>
                        <a:t> </a:t>
                      </a:r>
                      <a:endParaRPr lang="en-AU" sz="1800" b="1" i="0" u="none" strike="noStrike" dirty="0">
                        <a:solidFill>
                          <a:srgbClr val="1E155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Primary AGSRC</a:t>
                      </a:r>
                      <a:r>
                        <a:rPr lang="en-AU" sz="1800" b="0" i="0" u="none" strike="noStrike">
                          <a:solidFill>
                            <a:srgbClr val="333399"/>
                          </a:solidFill>
                          <a:latin typeface="Times New Roman"/>
                        </a:rPr>
                        <a:t> </a:t>
                      </a:r>
                      <a:endParaRPr lang="en-AU" sz="1800" b="1" i="0" u="none" strike="noStrike">
                        <a:solidFill>
                          <a:srgbClr val="1E155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Secondary AGSRC</a:t>
                      </a:r>
                      <a:r>
                        <a:rPr lang="en-AU" sz="1800" b="0" i="0" u="none" strike="noStrike" dirty="0">
                          <a:solidFill>
                            <a:srgbClr val="333399"/>
                          </a:solidFill>
                          <a:latin typeface="Times New Roman"/>
                        </a:rPr>
                        <a:t> </a:t>
                      </a:r>
                      <a:endParaRPr lang="en-AU" sz="1800" b="1" i="0" u="none" strike="noStrike" dirty="0">
                        <a:solidFill>
                          <a:srgbClr val="1E155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8.2%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6.4%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7.2%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7.4%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8.7%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7.2%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3.1%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4.6%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6.3%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3.6%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3.5%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5.8%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8.2%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7.0%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4.8%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800" b="1" i="0" u="none" strike="noStrike" kern="1200" dirty="0" smtClean="0">
                          <a:solidFill>
                            <a:srgbClr val="1E1551"/>
                          </a:solidFill>
                          <a:latin typeface="Arial"/>
                          <a:ea typeface="+mn-ea"/>
                          <a:cs typeface="+mn-cs"/>
                        </a:rPr>
                        <a:t>2012</a:t>
                      </a:r>
                      <a:endParaRPr lang="en-AU" sz="1800" b="1" i="0" u="none" strike="noStrike" kern="1200" dirty="0">
                        <a:solidFill>
                          <a:srgbClr val="1E155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800" b="0" i="0" u="none" strike="noStrike" kern="1200" dirty="0" smtClean="0">
                          <a:solidFill>
                            <a:srgbClr val="1E1551"/>
                          </a:solidFill>
                          <a:latin typeface="Arial"/>
                          <a:ea typeface="+mn-ea"/>
                          <a:cs typeface="+mn-cs"/>
                        </a:rPr>
                        <a:t>3.7%</a:t>
                      </a:r>
                      <a:endParaRPr lang="en-AU" sz="1800" b="0" i="0" u="none" strike="noStrike" kern="1200" dirty="0">
                        <a:solidFill>
                          <a:srgbClr val="1E155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AU" sz="1800" b="0" i="0" u="none" strike="noStrike" kern="1200" dirty="0" smtClean="0">
                          <a:solidFill>
                            <a:srgbClr val="1E1551"/>
                          </a:solidFill>
                          <a:latin typeface="Arial"/>
                          <a:ea typeface="+mn-ea"/>
                          <a:cs typeface="+mn-cs"/>
                        </a:rPr>
                        <a:t>4.2%</a:t>
                      </a:r>
                      <a:endParaRPr lang="en-AU" sz="1800" b="0" i="0" u="none" strike="noStrike" kern="1200" dirty="0">
                        <a:solidFill>
                          <a:srgbClr val="1E155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8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1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>
                          <a:solidFill>
                            <a:srgbClr val="1E1551"/>
                          </a:solidFill>
                          <a:latin typeface="Arial"/>
                        </a:rPr>
                        <a:t>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800" b="0" i="0" u="none" strike="noStrike" dirty="0" smtClean="0">
                          <a:solidFill>
                            <a:srgbClr val="1E1551"/>
                          </a:solidFill>
                          <a:latin typeface="Arial"/>
                        </a:rPr>
                        <a:t>5.4%</a:t>
                      </a:r>
                      <a:endParaRPr lang="en-AU" sz="1800" b="0" i="0" u="none" strike="noStrike" dirty="0">
                        <a:solidFill>
                          <a:srgbClr val="1E155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Funding Maintenance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182 independent schools (17%)</a:t>
            </a:r>
          </a:p>
          <a:p>
            <a:endParaRPr lang="en-AU" dirty="0" smtClean="0"/>
          </a:p>
          <a:p>
            <a:r>
              <a:rPr lang="en-AU" dirty="0" smtClean="0"/>
              <a:t>893 Catholic schools (54%)</a:t>
            </a:r>
          </a:p>
          <a:p>
            <a:endParaRPr lang="en-AU" dirty="0" smtClean="0"/>
          </a:p>
          <a:p>
            <a:r>
              <a:rPr lang="en-AU" dirty="0" smtClean="0"/>
              <a:t>On average, the value of FM for the independent sector is $676,565 per school (2010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Number of Funding Maintained schools by sector and SES score 2011</a:t>
            </a:r>
            <a:endParaRPr lang="en-AU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1268760"/>
          <a:ext cx="8100392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611779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Source: DEEWR SES Funding table (as at 7</a:t>
            </a:r>
            <a:r>
              <a:rPr lang="en-AU" sz="1000" baseline="30000" dirty="0" smtClean="0"/>
              <a:t>th</a:t>
            </a:r>
            <a:r>
              <a:rPr lang="en-AU" sz="1000" dirty="0" smtClean="0"/>
              <a:t> December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Non-systemic school funding sources by school SES score 2006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429396"/>
            <a:ext cx="450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Source: ANAO analysis of non-government schools Financial Questionnaire data</a:t>
            </a:r>
            <a:endParaRPr lang="en-AU" sz="1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49"/>
            <a:ext cx="7528325" cy="47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35729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Annual funding per student</a:t>
            </a:r>
            <a:endParaRPr lang="en-AU" sz="1200" dirty="0"/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7" name="Image" r:id="rId4" imgW="1590897" imgH="1666667" progId="">
                  <p:embed/>
                </p:oleObj>
              </mc:Choice>
              <mc:Fallback>
                <p:oleObj name="Image" r:id="rId4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Systemic school funding sources by school SES score 2006</a:t>
            </a:r>
            <a:endParaRPr lang="en-AU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1643050"/>
            <a:ext cx="7643866" cy="50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135729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Annual funding per student</a:t>
            </a:r>
            <a:endParaRPr lang="en-AU" sz="1200" dirty="0"/>
          </a:p>
        </p:txBody>
      </p:sp>
      <p:graphicFrame>
        <p:nvGraphicFramePr>
          <p:cNvPr id="24578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1" name="Image" r:id="rId4" imgW="1590897" imgH="1666667" progId="">
                  <p:embed/>
                </p:oleObj>
              </mc:Choice>
              <mc:Fallback>
                <p:oleObj name="Image" r:id="rId4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6429396"/>
            <a:ext cx="4500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Source: ANAO analysis of non-government schools Financial Questionnaire data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Top and bottom 1,000 schools for net recurrent income per student - Australia</a:t>
            </a:r>
            <a:endParaRPr lang="en-A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6237288"/>
            <a:ext cx="43195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ACARA Financial Data – </a:t>
            </a:r>
            <a:r>
              <a:rPr lang="en-AU" sz="1100" dirty="0" smtClean="0">
                <a:latin typeface="Calibri" pitchFamily="34" charset="0"/>
              </a:rPr>
              <a:t>My School 3.0 (2010 Financial Data)</a:t>
            </a:r>
            <a:endParaRPr lang="en-AU" sz="1100" dirty="0">
              <a:latin typeface="Calibri" pitchFamily="34" charset="0"/>
            </a:endParaRPr>
          </a:p>
          <a:p>
            <a:r>
              <a:rPr lang="en-AU" sz="1100" dirty="0">
                <a:latin typeface="Calibri" pitchFamily="34" charset="0"/>
              </a:rPr>
              <a:t>Note: </a:t>
            </a:r>
            <a:r>
              <a:rPr lang="en-AU" sz="1100" dirty="0" smtClean="0">
                <a:latin typeface="Calibri" pitchFamily="34" charset="0"/>
              </a:rPr>
              <a:t>Excludes schools with no NRIPS data. </a:t>
            </a:r>
            <a:endParaRPr lang="en-AU" sz="11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23728" y="1484790"/>
          <a:ext cx="4752528" cy="4714875"/>
        </p:xfrm>
        <a:graphic>
          <a:graphicData uri="http://schemas.openxmlformats.org/drawingml/2006/table">
            <a:tbl>
              <a:tblPr/>
              <a:tblGrid>
                <a:gridCol w="3596020"/>
                <a:gridCol w="1156508"/>
              </a:tblGrid>
              <a:tr h="302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Highest net recurrent income per 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Catholic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Sydney Grammar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Lowest net recurrent income per student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Catholic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Independent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Independent Schools with the highest NRIPS</a:t>
            </a:r>
            <a:br>
              <a:rPr lang="en-AU" dirty="0" smtClean="0"/>
            </a:br>
            <a:r>
              <a:rPr lang="en-AU" sz="1600" dirty="0" smtClean="0"/>
              <a:t>(excluding schools with special circumstances)</a:t>
            </a:r>
            <a:endParaRPr lang="en-AU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600" y="1124744"/>
          <a:ext cx="6768752" cy="48245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304"/>
                <a:gridCol w="677727"/>
                <a:gridCol w="1334475"/>
                <a:gridCol w="1230681"/>
                <a:gridCol w="789565"/>
              </a:tblGrid>
              <a:tr h="7960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1" u="none" strike="noStrike" dirty="0"/>
                        <a:t>School Name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/>
                        <a:t>State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/>
                        <a:t>Rank (counting down from highest NRIPS)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/>
                        <a:t>Net Recurrent Income per Student</a:t>
                      </a:r>
                      <a:endParaRPr lang="en-A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1" u="none" strike="noStrike" dirty="0"/>
                        <a:t>FTE </a:t>
                      </a:r>
                      <a:r>
                        <a:rPr lang="en-AU" sz="1200" b="1" u="none" strike="noStrike" dirty="0" smtClean="0"/>
                        <a:t>students</a:t>
                      </a:r>
                    </a:p>
                    <a:p>
                      <a:pPr algn="ctr" rtl="0" fontAlgn="ctr"/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ctr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Farmhouse Montessori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NSW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$45,008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Barrenjoey Montessori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27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$32,558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Sydney Grammar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44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$29,670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1,119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The Kilmore International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89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$26,958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406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St Joseph's College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93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$26,743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963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SCECGS Redlands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95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$26,675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1,309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Ascham School Ltd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101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$26,432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986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Inner Sydney Montessori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102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$26,389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141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SCEGGS Darlinghurst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110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$25,775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898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Wesley College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112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$25,767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2,824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Melbourne Girls' Grammar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115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$25,653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865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Melbourne Grammar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118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$25,632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802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St Paul's International College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121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$25,544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187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Toogoolawa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122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$25,542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The Melbourne City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124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$25,505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31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St Catherine's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132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$25,193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574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MLC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151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$24,501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1,159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Barker College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154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$24,446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1,932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Aim Senior Secondary Music College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NSW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157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$24,310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43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  <a:tr h="201422"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u="none" strike="noStrike"/>
                        <a:t>Melbourne Montessori School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VIC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158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/>
                        <a:t>$24,293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u="none" strike="noStrike" dirty="0"/>
                        <a:t>42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0" marR="8080" marT="808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3920" y="6525344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defRPr/>
            </a:pPr>
            <a:r>
              <a:rPr lang="en-AU" sz="1000" dirty="0" smtClean="0">
                <a:solidFill>
                  <a:srgbClr val="000000"/>
                </a:solidFill>
              </a:rPr>
              <a:t>Source: ACARA My School 3.0 (2010 Financial Data)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6021288"/>
            <a:ext cx="74888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Note: Excludes schools with data incomplete or blank, special schools, special assistance schools, Early Childhood Centres, remote and very remote schools, schools with less than 10 students, schools with 50%+ indigenous enrolments, distance education and youth in secure care.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2800" dirty="0" smtClean="0"/>
              <a:t>Net recurrent income per student – average school amount by sector by state</a:t>
            </a:r>
            <a:endParaRPr lang="en-AU" sz="2800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67544" y="6453336"/>
            <a:ext cx="7128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ACARA </a:t>
            </a:r>
            <a:r>
              <a:rPr lang="en-AU" sz="1100" dirty="0" smtClean="0">
                <a:latin typeface="Calibri" pitchFamily="34" charset="0"/>
              </a:rPr>
              <a:t>My School 3.0 (2010 Financial Data)</a:t>
            </a:r>
            <a:endParaRPr lang="en-AU" sz="11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9672" y="1412776"/>
          <a:ext cx="5832647" cy="46805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9270"/>
                <a:gridCol w="1584459"/>
                <a:gridCol w="1584459"/>
                <a:gridCol w="1584459"/>
              </a:tblGrid>
              <a:tr h="425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 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Net recurrent income per student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55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Government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/>
                        <a:t>Catholic  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Independent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NSW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$11,216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$10,459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$15,523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VIC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/>
                        <a:t>$10,708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$9,680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$16,014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QLD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$11,029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$10,508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$12,514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SA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$12,238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$11,128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$12,777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WA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$13,562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$11,121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$13,450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NT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$17,874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$14,441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$15,461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TAS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/>
                        <a:t>$12,214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$10,086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$13,791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ACT 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/>
                        <a:t>$13,128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 dirty="0"/>
                        <a:t>$9,967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$13,986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Australia 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/>
                        <a:t>$11,514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u="none" strike="noStrike"/>
                        <a:t>$10,370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600" b="1" u="none" strike="noStrike" dirty="0"/>
                        <a:t>$14,497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Government Income per student – average school amount by state &amp; sector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664" y="1484784"/>
          <a:ext cx="5832648" cy="46805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4255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 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Government income per student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55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Government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Catholic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Independent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NSW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$10,687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$8,493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$6,973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VIC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$9,821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$7,914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$5,796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QLD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$10,371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$8,186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$6,978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SA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$11,508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$8,218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$6,893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WA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$13,055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$8,851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$7,313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NT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$17,319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$12,259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$11,258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TAS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$11,653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$8,699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$7,357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u="none" strike="noStrike" dirty="0"/>
                        <a:t>ACT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$12,479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$7,091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$6,333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Australia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$10,859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$8,289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$6,771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7544" y="6453336"/>
            <a:ext cx="7128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ACARA </a:t>
            </a:r>
            <a:r>
              <a:rPr lang="en-AU" sz="1100" dirty="0" smtClean="0">
                <a:latin typeface="Calibri" pitchFamily="34" charset="0"/>
              </a:rPr>
              <a:t>My School 3.0 (2010 Financial Data)</a:t>
            </a:r>
            <a:endParaRPr lang="en-AU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Private Income per student – average school amount by state &amp; sector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9672" y="1556792"/>
          <a:ext cx="5832648" cy="4608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4189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 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Private income per student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89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Government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Catholic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Independent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NSW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$601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$2,430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$10,440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VIC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$887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$2,997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$12,064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QLD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$658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$3,202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$7,458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SA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$743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$3,796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$6,807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WA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$507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$3,312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$8,121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NT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$555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$2,666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$4,815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TAS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$561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$2,333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$8,366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ACT  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$649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/>
                        <a:t>$3,292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$9,115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Australia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$679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/>
                        <a:t>$2,938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/>
                        <a:t>$9,514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67544" y="6453336"/>
            <a:ext cx="7128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ACARA </a:t>
            </a:r>
            <a:r>
              <a:rPr lang="en-AU" sz="1100" dirty="0" smtClean="0">
                <a:latin typeface="Calibri" pitchFamily="34" charset="0"/>
              </a:rPr>
              <a:t>My School 3.0 (2010 Financial Data)</a:t>
            </a:r>
            <a:endParaRPr lang="en-AU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Enrolment share by sector 1970 to 2011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79512" y="1196753"/>
          <a:ext cx="864096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3528" y="6453336"/>
            <a:ext cx="65525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</a:t>
            </a:r>
            <a:r>
              <a:rPr lang="en-AU" sz="1100" dirty="0" smtClean="0">
                <a:latin typeface="Calibri" pitchFamily="34" charset="0"/>
              </a:rPr>
              <a:t>ABS </a:t>
            </a:r>
            <a:r>
              <a:rPr lang="en-AU" sz="1100" i="1" dirty="0" smtClean="0">
                <a:latin typeface="Calibri" pitchFamily="34" charset="0"/>
              </a:rPr>
              <a:t>Schools Australia </a:t>
            </a:r>
            <a:r>
              <a:rPr lang="en-AU" sz="1100" dirty="0" smtClean="0">
                <a:latin typeface="Calibri" pitchFamily="34" charset="0"/>
              </a:rPr>
              <a:t>FT data</a:t>
            </a:r>
            <a:endParaRPr lang="en-AU" sz="11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279" descr="This image depicts Figure 54: Proposed model for funding the schooling resource standard, which is described in this chap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704856" cy="507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model for funding the SRS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SRS loadings – indicative ranges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1484784"/>
          <a:ext cx="6919814" cy="4032449"/>
        </p:xfrm>
        <a:graphic>
          <a:graphicData uri="http://schemas.openxmlformats.org/drawingml/2006/table">
            <a:tbl>
              <a:tblPr/>
              <a:tblGrid>
                <a:gridCol w="1501600"/>
                <a:gridCol w="2709799"/>
                <a:gridCol w="2708415"/>
              </a:tblGrid>
              <a:tr h="51942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9D3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From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Calibri"/>
                        </a:rPr>
                        <a:t>(lower end of range)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9D3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Calibri"/>
                        </a:rPr>
                        <a:t>(upper end of range)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B9D3"/>
                    </a:solidFill>
                  </a:tcPr>
                </a:tc>
              </a:tr>
              <a:tr h="878256">
                <a:tc>
                  <a:txBody>
                    <a:bodyPr/>
                    <a:lstStyle/>
                    <a:p>
                      <a:pPr marL="90170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School size and location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10%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medium-sized schools in remote locations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100%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very small schools in very remote locations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</a:tr>
              <a:tr h="878256">
                <a:tc>
                  <a:txBody>
                    <a:bodyPr/>
                    <a:lstStyle/>
                    <a:p>
                      <a:pPr marL="90170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Low socioeconomic status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10%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low SES student in schools with under 10% of students in the lowest SES quarter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50%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dirty="0">
                          <a:latin typeface="Arial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low SES student in schools with more than 75% of students in the lowest SES quarter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256">
                <a:tc>
                  <a:txBody>
                    <a:bodyPr/>
                    <a:lstStyle/>
                    <a:p>
                      <a:pPr marL="90170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Indigeneity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40%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Indigenous student in schools with between 5% and 25% of students who are Indigenous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100%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Indigenous student in schools with more than 75% of students who are Indigenous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6"/>
                    </a:solidFill>
                  </a:tcPr>
                </a:tc>
              </a:tr>
              <a:tr h="878256">
                <a:tc>
                  <a:txBody>
                    <a:bodyPr/>
                    <a:lstStyle/>
                    <a:p>
                      <a:pPr marL="90170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Limited English language proficiency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BB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15%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student with limited English proficiency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BB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b="1" dirty="0">
                          <a:latin typeface="Arial"/>
                          <a:ea typeface="Times New Roman"/>
                          <a:cs typeface="Calibri"/>
                        </a:rPr>
                        <a:t>25%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  <a:p>
                      <a:pPr marL="90170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200" i="1" dirty="0">
                          <a:latin typeface="Arial"/>
                          <a:ea typeface="Times New Roman"/>
                          <a:cs typeface="Calibri"/>
                        </a:rPr>
                        <a:t>for each student with limited English proficiency (for example, recently arrived refugees)</a:t>
                      </a:r>
                      <a:endParaRPr lang="en-AU" sz="1200" dirty="0"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BB9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5661248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Note: The loadings for SWD to be determined after nationally consistent definitions and data become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7698"/>
            <a:ext cx="81629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300192" y="33265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55273" cy="45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37120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271588"/>
            <a:ext cx="673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3628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961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152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Composition of reference group schools</a:t>
            </a:r>
            <a:endParaRPr lang="en-AU" dirty="0"/>
          </a:p>
        </p:txBody>
      </p:sp>
      <p:pic>
        <p:nvPicPr>
          <p:cNvPr id="3" name="Picture 2" descr="This image depicts Figure 52: Composition of reference schools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99592" y="1412776"/>
            <a:ext cx="70567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Enrolment change by sector 1985 - 2011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81328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</a:t>
            </a:r>
            <a:r>
              <a:rPr lang="en-AU" sz="1100" i="1" dirty="0" smtClean="0"/>
              <a:t>Schools Australia </a:t>
            </a:r>
            <a:r>
              <a:rPr lang="en-AU" sz="1100" dirty="0" smtClean="0"/>
              <a:t>FT data</a:t>
            </a:r>
            <a:endParaRPr lang="en-AU" sz="11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79512" y="1196753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Impact of SRS – independent sector</a:t>
            </a:r>
            <a:br>
              <a:rPr lang="en-AU" dirty="0" smtClean="0"/>
            </a:br>
            <a:r>
              <a:rPr lang="en-AU" dirty="0" smtClean="0"/>
              <a:t>2010 Data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1772816"/>
          <a:ext cx="7992893" cy="35147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8968"/>
                <a:gridCol w="717761"/>
                <a:gridCol w="717761"/>
                <a:gridCol w="717761"/>
                <a:gridCol w="717761"/>
                <a:gridCol w="717761"/>
                <a:gridCol w="717761"/>
                <a:gridCol w="717761"/>
                <a:gridCol w="717761"/>
                <a:gridCol w="717761"/>
                <a:gridCol w="784076"/>
              </a:tblGrid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u="none" strike="noStrike" dirty="0"/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NSW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VIC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QLD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SA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WA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TAS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NT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ACT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AUST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Diff 2009-2010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u="none" strike="noStrike" dirty="0"/>
                        <a:t>Winners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u="none" strike="noStrike" dirty="0"/>
                        <a:t>No.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262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195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155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88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98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28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845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-34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u="none" strike="noStrike" dirty="0" smtClean="0"/>
                        <a:t>$ million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$125.6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$154.7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$122.4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$54.8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$39.6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$11.3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$13.6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$0.6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$522.5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-$78.3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u="none" strike="noStrike" dirty="0"/>
                        <a:t>Losers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u="none" strike="noStrike" dirty="0"/>
                        <a:t>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u="none" strike="noStrike" dirty="0"/>
                        <a:t>No.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103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20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46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13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210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35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417771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0" u="none" strike="noStrike" dirty="0"/>
                        <a:t>$ </a:t>
                      </a:r>
                      <a:r>
                        <a:rPr lang="en-AU" sz="1400" b="0" u="none" strike="noStrike" dirty="0" smtClean="0"/>
                        <a:t>million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-$70.7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-$5.1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-$9.9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-$2.2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-$22.6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$0.0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-$2.7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-$22.9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-$136.2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/>
                        <a:t>-$4.8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Impact of SRS - SRS Model and ‘Transition’</a:t>
            </a:r>
            <a:br>
              <a:rPr lang="en-AU" dirty="0" smtClean="0"/>
            </a:br>
            <a:r>
              <a:rPr lang="en-AU" dirty="0" smtClean="0"/>
              <a:t>2010 Data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988840"/>
          <a:ext cx="8064898" cy="35283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5168"/>
                <a:gridCol w="662585"/>
                <a:gridCol w="662585"/>
                <a:gridCol w="662585"/>
                <a:gridCol w="662585"/>
                <a:gridCol w="662585"/>
                <a:gridCol w="662585"/>
                <a:gridCol w="662585"/>
                <a:gridCol w="662585"/>
                <a:gridCol w="662585"/>
                <a:gridCol w="776465"/>
              </a:tblGrid>
              <a:tr h="1176130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u="none" strike="noStrike" dirty="0"/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NSW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VIC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QLD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SA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WA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TAS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NT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ACT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smtClean="0"/>
                        <a:t>AUST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/>
                        <a:t>Diff 2009-2010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/>
                        <a:t>FM to SRS model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20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73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-10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/>
                        <a:t>SES to SRS model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242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177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143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77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95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27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772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-24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/>
                        <a:t>FM to transition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61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</a:tr>
              <a:tr h="58806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/>
                        <a:t>SES to transition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42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35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99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/>
                        <a:t>24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29" marR="7829" marT="782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News Ltd – modelling summary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552" y="1340768"/>
          <a:ext cx="7992885" cy="3960348"/>
        </p:xfrm>
        <a:graphic>
          <a:graphicData uri="http://schemas.openxmlformats.org/drawingml/2006/table">
            <a:tbl>
              <a:tblPr/>
              <a:tblGrid>
                <a:gridCol w="1195201"/>
                <a:gridCol w="625572"/>
                <a:gridCol w="771514"/>
                <a:gridCol w="771514"/>
                <a:gridCol w="771514"/>
                <a:gridCol w="771514"/>
                <a:gridCol w="771514"/>
                <a:gridCol w="771514"/>
                <a:gridCol w="721333"/>
                <a:gridCol w="821695"/>
              </a:tblGrid>
              <a:tr h="2582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Losers under Gonski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0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NSW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VIC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QLD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Australia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Government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298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355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541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2,330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Catholic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Independent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 sectors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1,050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479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688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3,254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2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Losers as % of all schools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NSW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VIC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QLD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Australia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Government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Catholic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Independent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21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 sectors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7869" marR="7869" marT="78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7869" marR="7869" marT="78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AU" dirty="0" smtClean="0"/>
              <a:t>News Ltd – modelling implications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583" y="1052736"/>
          <a:ext cx="7056784" cy="5472620"/>
        </p:xfrm>
        <a:graphic>
          <a:graphicData uri="http://schemas.openxmlformats.org/drawingml/2006/table">
            <a:tbl>
              <a:tblPr/>
              <a:tblGrid>
                <a:gridCol w="886716"/>
                <a:gridCol w="1440914"/>
                <a:gridCol w="1440914"/>
                <a:gridCol w="1477862"/>
                <a:gridCol w="905189"/>
                <a:gridCol w="905189"/>
              </a:tblGrid>
              <a:tr h="214146">
                <a:tc>
                  <a:txBody>
                    <a:bodyPr/>
                    <a:lstStyle/>
                    <a:p>
                      <a:pPr algn="l" fontAlgn="b"/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Current $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Gonski $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Overall $ Change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Gain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Lose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$93,163,123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$69,753,950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-$23,409,173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$427,348,592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$371,160,564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-$56,188,029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$79,863,821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$57,477,766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-$22,386,055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NSW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$1,730,261,046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$1,772,817,759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$42,556,713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NSW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$7,932,700,622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$8,884,687,847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$951,987,225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1,485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NSW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$1,204,286,833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$1,259,167,846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$54,881,013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NT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$58,165,264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$73,324,144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$15,158,880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NT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$509,099,112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$539,473,120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$30,374,007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NT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$61,975,845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$72,812,668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$10,836,823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Qld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$1,078,209,073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$1,102,930,335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$24,721,262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Qld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$5,057,245,869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$5,839,300,260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$782,054,391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Qld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$745,332,916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$857,877,916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$112,545,000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$363,587,401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$381,452,761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$17,865,360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$1,808,441,606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$1,948,575,217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$140,133,611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$329,959,679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$382,594,349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$52,634,670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$118,659,770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$134,588,578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$15,928,808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$618,055,280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$669,407,758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$51,352,477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$73,114,877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$84,370,400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$11,255,523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Vic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$1,487,514,575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$1,612,747,299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$125,232,724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Vic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$5,224,797,046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$6,316,184,469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$1,091,387,424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Vic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$711,464,028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$861,584,981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$150,120,953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 C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$585,996,549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$547,819,954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-$38,176,595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 G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$3,151,610,906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$2,900,714,972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-$250,895,934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541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 I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$480,141,926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$497,106,463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$16,964,538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249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$33,930,995,760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$37,237,931,375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$3,306,935,615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6,104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3,254</a:t>
                      </a:r>
                    </a:p>
                  </a:txBody>
                  <a:tcPr marL="8835" marR="8835" marT="8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Independent sector key messages</a:t>
            </a:r>
            <a:br>
              <a:rPr lang="en-AU" dirty="0" smtClean="0"/>
            </a:br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7584" y="1484784"/>
            <a:ext cx="7491413" cy="496728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412776"/>
          <a:ext cx="8208912" cy="477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1800200"/>
              </a:tblGrid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No loss of funding in real terms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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03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2.	Direct relationship between Commonwealth and the </a:t>
                      </a:r>
                      <a:br>
                        <a:rPr lang="en-AU" sz="2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non-government sector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3.	Legislated</a:t>
                      </a:r>
                      <a:r>
                        <a:rPr lang="en-AU" sz="2000" b="0" baseline="0" dirty="0" smtClean="0">
                          <a:solidFill>
                            <a:schemeClr val="tx1"/>
                          </a:solidFill>
                        </a:rPr>
                        <a:t> funding quadrennium or longer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039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4.	Accurate measure of the cost of educating a child in a government school	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832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5.	Annual indexation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 </a:t>
                      </a: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6.	Increased and continuing capital and targeted funding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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marL="361950" indent="-361950">
                        <a:tabLst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7.	Projected</a:t>
                      </a:r>
                      <a:r>
                        <a:rPr lang="en-AU" sz="2000" b="0" baseline="0" dirty="0" smtClean="0">
                          <a:solidFill>
                            <a:schemeClr val="tx1"/>
                          </a:solidFill>
                        </a:rPr>
                        <a:t> enrolment growth and partnership with governments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8.	Funding must be based</a:t>
                      </a:r>
                      <a:r>
                        <a:rPr lang="en-AU" sz="2000" b="0" baseline="0" dirty="0" smtClean="0">
                          <a:solidFill>
                            <a:schemeClr val="tx1"/>
                          </a:solidFill>
                        </a:rPr>
                        <a:t> on robust data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</a:t>
                      </a:r>
                      <a:endParaRPr lang="en-A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039">
                <a:tc>
                  <a:txBody>
                    <a:bodyPr/>
                    <a:lstStyle/>
                    <a:p>
                      <a:pPr marL="361950" indent="-361950">
                        <a:tabLst>
                          <a:tab pos="361950" algn="l"/>
                        </a:tabLst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9.	Consistent application of funding model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Plan for School Improvement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A new way of funding schools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More help for students who need it most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Helping schools improve results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Helping great teachers do a great job</a:t>
            </a:r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More information </a:t>
            </a:r>
            <a:r>
              <a:rPr lang="en-AU" sz="2800" smtClean="0"/>
              <a:t>about schools</a:t>
            </a:r>
            <a:endParaRPr lang="en-AU" sz="2800" dirty="0" smtClean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  <a:tabLst>
                <a:tab pos="358775" algn="l"/>
              </a:tabLst>
            </a:pPr>
            <a:r>
              <a:rPr lang="en-AU" sz="2800" dirty="0" smtClean="0"/>
              <a:t>Phased in over 6 years</a:t>
            </a:r>
            <a:endParaRPr lang="en-A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Funding Legislation Timeline</a:t>
            </a:r>
            <a:endParaRPr lang="en-AU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1052736"/>
          <a:ext cx="7704857" cy="5180696"/>
        </p:xfrm>
        <a:graphic>
          <a:graphicData uri="http://schemas.openxmlformats.org/drawingml/2006/table">
            <a:tbl>
              <a:tblPr/>
              <a:tblGrid>
                <a:gridCol w="622002"/>
                <a:gridCol w="1616784"/>
                <a:gridCol w="192675"/>
                <a:gridCol w="1206306"/>
                <a:gridCol w="884833"/>
                <a:gridCol w="304718"/>
                <a:gridCol w="219899"/>
                <a:gridCol w="360216"/>
                <a:gridCol w="1574898"/>
                <a:gridCol w="722526"/>
              </a:tblGrid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2007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Election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2007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2008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Legislation for new funding quadrennium passed </a:t>
                      </a:r>
                    </a:p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2008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2009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2009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31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2010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 of schools funding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2010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31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Federal Election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31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2011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 of schools funding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2011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31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Amend Schools Assistance Act for 2013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23167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2012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Release Gonski Report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 accepts report/ negotiations commence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Australian Education Bill introduced - National Plan for School Improvement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2012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7395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2013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Negotiations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Amend Legislation for new funding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2013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26450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5" marR="4975" marT="49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Federal Election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2014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Transition commences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2014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2015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2015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2016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Election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2016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2017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2017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2018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2018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2019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Election 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2019</a:t>
                      </a:r>
                    </a:p>
                  </a:txBody>
                  <a:tcPr marL="4975" marR="4975" marT="497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849"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2020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Transition completed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 2020</a:t>
                      </a:r>
                    </a:p>
                  </a:txBody>
                  <a:tcPr marL="4975" marR="4975" marT="497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Enrolment growth by sector 1995 - 2011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453336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</a:t>
            </a:r>
            <a:r>
              <a:rPr lang="en-AU" sz="1100" i="1" dirty="0" smtClean="0"/>
              <a:t>Schools Australia  </a:t>
            </a:r>
            <a:r>
              <a:rPr lang="en-AU" sz="1100" dirty="0" smtClean="0"/>
              <a:t>FT</a:t>
            </a:r>
            <a:r>
              <a:rPr lang="en-AU" sz="1100" i="1" dirty="0" smtClean="0"/>
              <a:t> </a:t>
            </a:r>
            <a:r>
              <a:rPr lang="en-AU" sz="1100" dirty="0" smtClean="0"/>
              <a:t>data</a:t>
            </a:r>
            <a:endParaRPr lang="en-AU" sz="11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51520" y="1196753"/>
          <a:ext cx="86874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Size of Jurisdiction/Sector by Enrolments 2011*</a:t>
            </a:r>
            <a:endParaRPr lang="en-AU" dirty="0"/>
          </a:p>
        </p:txBody>
      </p:sp>
      <p:sp>
        <p:nvSpPr>
          <p:cNvPr id="4" name="Rectangle 113"/>
          <p:cNvSpPr>
            <a:spLocks noChangeArrowheads="1"/>
          </p:cNvSpPr>
          <p:nvPr/>
        </p:nvSpPr>
        <p:spPr bwMode="auto">
          <a:xfrm>
            <a:off x="1187624" y="6309320"/>
            <a:ext cx="506420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100" dirty="0" smtClean="0"/>
              <a:t>Source: ABS </a:t>
            </a:r>
            <a:r>
              <a:rPr lang="fr-FR" sz="1100" i="1" dirty="0" smtClean="0"/>
              <a:t>Schools Australia </a:t>
            </a:r>
            <a:r>
              <a:rPr lang="fr-FR" sz="1100" dirty="0" smtClean="0"/>
              <a:t>2011 and DEEWR Non-government Schools Census data</a:t>
            </a:r>
          </a:p>
          <a:p>
            <a:pPr algn="l"/>
            <a:r>
              <a:rPr lang="fr-FR" sz="1100" dirty="0" smtClean="0"/>
              <a:t>*Independent Catholic enrolments have been allocated to the independent sector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696" y="1412776"/>
          <a:ext cx="5328592" cy="46085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8824"/>
                <a:gridCol w="2289768"/>
              </a:tblGrid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1" u="none" strike="noStrike" dirty="0"/>
                        <a:t>Jurisdiction/Sector 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b="1" u="none" strike="noStrike" dirty="0"/>
                        <a:t>Enrolments 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NSW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745,540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Catholics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672,975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Independent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552,763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VIC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541,212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QLD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491,780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WA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237,118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SA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165,899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TAS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58,451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ACT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34,643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89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NT Govt 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800" u="none" strike="noStrike" dirty="0"/>
                        <a:t>29,165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Change in number of independent schools over previous year 1996 - 2011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8132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Source: ABS Schools Australia</a:t>
            </a:r>
            <a:endParaRPr lang="en-AU" sz="11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1268761"/>
          <a:ext cx="8388424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Average size of independent schools 1980 - 2011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585" y="1988840"/>
          <a:ext cx="7344814" cy="28724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30852"/>
                <a:gridCol w="2104654"/>
                <a:gridCol w="2104654"/>
                <a:gridCol w="2104654"/>
              </a:tblGrid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 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No. schools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FT enrolments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Average school size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1980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529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144,270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273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1990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803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252,611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315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2000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938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357,507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381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/>
                        <a:t>2011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1,020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500,558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u="none" strike="noStrike" dirty="0"/>
                        <a:t>491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3528" y="6453336"/>
            <a:ext cx="65525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itchFamily="34" charset="0"/>
              </a:rPr>
              <a:t>Source: </a:t>
            </a:r>
            <a:r>
              <a:rPr lang="en-AU" sz="1100" dirty="0" smtClean="0">
                <a:latin typeface="Calibri" pitchFamily="34" charset="0"/>
              </a:rPr>
              <a:t>ABS </a:t>
            </a:r>
            <a:r>
              <a:rPr lang="en-AU" sz="1100" i="1" dirty="0" smtClean="0">
                <a:latin typeface="Calibri" pitchFamily="34" charset="0"/>
              </a:rPr>
              <a:t>Schools Australia </a:t>
            </a:r>
            <a:r>
              <a:rPr lang="en-AU" sz="1100" dirty="0" smtClean="0">
                <a:latin typeface="Calibri" pitchFamily="34" charset="0"/>
              </a:rPr>
              <a:t>FT  enrolment data and school data</a:t>
            </a:r>
            <a:endParaRPr lang="en-AU" sz="11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Projected enrolment change in all schools 2011 - 2020</a:t>
            </a:r>
            <a:endParaRPr lang="en-AU" sz="3600" dirty="0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8072438" y="5716588"/>
          <a:ext cx="8112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43" name="Image" r:id="rId3" imgW="1590897" imgH="1666667" progId="">
                  <p:embed/>
                </p:oleObj>
              </mc:Choice>
              <mc:Fallback>
                <p:oleObj name="Image" r:id="rId3" imgW="1590897" imgH="16666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5716588"/>
                        <a:ext cx="811212" cy="850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3"/>
          <p:cNvSpPr>
            <a:spLocks noChangeArrowheads="1"/>
          </p:cNvSpPr>
          <p:nvPr/>
        </p:nvSpPr>
        <p:spPr bwMode="auto">
          <a:xfrm>
            <a:off x="611560" y="6381328"/>
            <a:ext cx="705678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100" dirty="0" smtClean="0"/>
              <a:t>Source: DEEWR Projections and ABS </a:t>
            </a:r>
            <a:r>
              <a:rPr lang="fr-FR" sz="1100" i="1" dirty="0" smtClean="0"/>
              <a:t>Schools Australia</a:t>
            </a:r>
          </a:p>
          <a:p>
            <a:pPr algn="l"/>
            <a:r>
              <a:rPr lang="fr-FR" sz="1100" dirty="0" smtClean="0"/>
              <a:t>*</a:t>
            </a:r>
            <a:r>
              <a:rPr lang="en-AU" sz="1100" dirty="0" smtClean="0"/>
              <a:t>Based</a:t>
            </a:r>
            <a:r>
              <a:rPr lang="fr-FR" sz="1100" dirty="0" smtClean="0"/>
              <a:t> on average school size by sector for 2011 </a:t>
            </a:r>
            <a:r>
              <a:rPr lang="fr-FR" sz="1100" dirty="0" err="1" smtClean="0"/>
              <a:t>derived</a:t>
            </a:r>
            <a:r>
              <a:rPr lang="fr-FR" sz="1100" dirty="0" smtClean="0"/>
              <a:t> </a:t>
            </a:r>
            <a:r>
              <a:rPr lang="fr-FR" sz="1100" dirty="0" err="1" smtClean="0"/>
              <a:t>from</a:t>
            </a:r>
            <a:r>
              <a:rPr lang="fr-FR" sz="1100" dirty="0" smtClean="0"/>
              <a:t> ABS data. </a:t>
            </a:r>
          </a:p>
          <a:p>
            <a:pPr algn="l"/>
            <a:endParaRPr lang="fr-FR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5616" y="1484784"/>
          <a:ext cx="6768753" cy="4859237"/>
        </p:xfrm>
        <a:graphic>
          <a:graphicData uri="http://schemas.openxmlformats.org/drawingml/2006/table">
            <a:tbl>
              <a:tblPr/>
              <a:tblGrid>
                <a:gridCol w="1898927"/>
                <a:gridCol w="1102602"/>
                <a:gridCol w="1102602"/>
                <a:gridCol w="1102602"/>
                <a:gridCol w="1562020"/>
              </a:tblGrid>
              <a:tr h="638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AU" sz="1400" b="1" i="0" u="none" strike="noStrike" dirty="0">
                          <a:solidFill>
                            <a:srgbClr val="1E1551"/>
                          </a:solidFill>
                          <a:latin typeface="Arial"/>
                        </a:rPr>
                        <a:t> 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 (no.)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Equivalent number of  new schools*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Government Schools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1,403,429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1,747,547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344,118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891,556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910,518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18,962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2,294,985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2,658,066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363,081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Catholic Schools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396,259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496,585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100,326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327,757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375,200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47,443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724,016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871,786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147,770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Independent Schools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237,466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313,630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76,164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263,092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344,285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81,193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500,558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657,914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157,356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Schools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2,037,154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2,557,762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520,608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1,398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Secondary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1,482,405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1,630,003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147,598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3,519,559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4,187,766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668,207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1,730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</TotalTime>
  <Words>2674</Words>
  <Application>Microsoft Office PowerPoint</Application>
  <PresentationFormat>On-screen Show (4:3)</PresentationFormat>
  <Paragraphs>1333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Image</vt:lpstr>
      <vt:lpstr>Islamic Schools Association Conference Arkana College, Sydney  Bill Daniels Executive Director, ISCA </vt:lpstr>
      <vt:lpstr>Australian school enrolments 2011</vt:lpstr>
      <vt:lpstr>Enrolment share by sector 1970 to 2011</vt:lpstr>
      <vt:lpstr>Enrolment change by sector 1985 - 2011</vt:lpstr>
      <vt:lpstr>Enrolment growth by sector 1995 - 2011</vt:lpstr>
      <vt:lpstr>Size of Jurisdiction/Sector by Enrolments 2011*</vt:lpstr>
      <vt:lpstr>Change in number of independent schools over previous year 1996 - 2011</vt:lpstr>
      <vt:lpstr>Average size of independent schools 1980 - 2011</vt:lpstr>
      <vt:lpstr>Projected enrolment change in all schools 2011 - 2020</vt:lpstr>
      <vt:lpstr>Sector diversity</vt:lpstr>
      <vt:lpstr>Independent school affiliations 2011</vt:lpstr>
      <vt:lpstr>Increase in students with disabilities in independent schools 1995 - 2011</vt:lpstr>
      <vt:lpstr>Increase in indigenous students in independent schools 1995 - 2011</vt:lpstr>
      <vt:lpstr>FTE student and staff change 2001 - 2011</vt:lpstr>
      <vt:lpstr>Student/Teacher Ratios 1973 to 2011</vt:lpstr>
      <vt:lpstr>The SES funding model</vt:lpstr>
      <vt:lpstr>Sliding scale of funding entitlement per student according to SES score (2011 final amounts)</vt:lpstr>
      <vt:lpstr>Independent schools by SES score 2011</vt:lpstr>
      <vt:lpstr>Distribution of non-government schools by SES score 2011</vt:lpstr>
      <vt:lpstr>AGSRC Index supplementation 2000 to 2012</vt:lpstr>
      <vt:lpstr>Funding Maintenance</vt:lpstr>
      <vt:lpstr>Number of Funding Maintained schools by sector and SES score 2011</vt:lpstr>
      <vt:lpstr>Non-systemic school funding sources by school SES score 2006</vt:lpstr>
      <vt:lpstr>Systemic school funding sources by school SES score 2006</vt:lpstr>
      <vt:lpstr>Top and bottom 1,000 schools for net recurrent income per student - Australia</vt:lpstr>
      <vt:lpstr>Independent Schools with the highest NRIPS (excluding schools with special circumstances)</vt:lpstr>
      <vt:lpstr>Net recurrent income per student – average school amount by sector by state</vt:lpstr>
      <vt:lpstr>Government Income per student – average school amount by state &amp; sector</vt:lpstr>
      <vt:lpstr>Private Income per student – average school amount by state &amp; sector</vt:lpstr>
      <vt:lpstr>Proposed model for funding the SRS</vt:lpstr>
      <vt:lpstr>SRS loadings – indicative ranges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reference group schools</vt:lpstr>
      <vt:lpstr>Impact of SRS – independent sector 2010 Data</vt:lpstr>
      <vt:lpstr>Impact of SRS - SRS Model and ‘Transition’ 2010 Data</vt:lpstr>
      <vt:lpstr>News Ltd – modelling summary</vt:lpstr>
      <vt:lpstr>News Ltd – modelling implications</vt:lpstr>
      <vt:lpstr>Independent sector key messages Summary</vt:lpstr>
      <vt:lpstr>National Plan for School Improvement</vt:lpstr>
      <vt:lpstr>Funding Legislation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School Funding – ISCA Review Panel Meeting</dc:title>
  <dc:creator>Caroline Miller</dc:creator>
  <cp:lastModifiedBy>Abdullah Khan</cp:lastModifiedBy>
  <cp:revision>423</cp:revision>
  <dcterms:created xsi:type="dcterms:W3CDTF">2010-07-13T04:01:54Z</dcterms:created>
  <dcterms:modified xsi:type="dcterms:W3CDTF">2012-11-10T23:41:59Z</dcterms:modified>
</cp:coreProperties>
</file>